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8" r:id="rId3"/>
    <p:sldId id="339" r:id="rId4"/>
    <p:sldId id="335" r:id="rId5"/>
    <p:sldId id="336" r:id="rId6"/>
    <p:sldId id="340" r:id="rId7"/>
    <p:sldId id="337" r:id="rId8"/>
    <p:sldId id="341" r:id="rId9"/>
    <p:sldId id="342" r:id="rId10"/>
    <p:sldId id="344" r:id="rId11"/>
    <p:sldId id="345" r:id="rId12"/>
    <p:sldId id="343" r:id="rId13"/>
    <p:sldId id="346" r:id="rId14"/>
    <p:sldId id="347" r:id="rId15"/>
    <p:sldId id="348" r:id="rId16"/>
    <p:sldId id="355" r:id="rId17"/>
    <p:sldId id="338" r:id="rId18"/>
    <p:sldId id="349" r:id="rId19"/>
    <p:sldId id="350" r:id="rId20"/>
    <p:sldId id="351" r:id="rId21"/>
  </p:sldIdLst>
  <p:sldSz cx="9144000" cy="6858000" type="screen4x3"/>
  <p:notesSz cx="6864350" cy="99949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14F"/>
    <a:srgbClr val="84004F"/>
    <a:srgbClr val="D32E0E"/>
    <a:srgbClr val="D4310F"/>
    <a:srgbClr val="820056"/>
    <a:srgbClr val="D82580"/>
    <a:srgbClr val="C000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660" autoAdjust="0"/>
  </p:normalViewPr>
  <p:slideViewPr>
    <p:cSldViewPr snapToGrid="0" snapToObjects="1">
      <p:cViewPr varScale="1">
        <p:scale>
          <a:sx n="63" d="100"/>
          <a:sy n="63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481"/>
          </a:xfrm>
          <a:prstGeom prst="rect">
            <a:avLst/>
          </a:prstGeom>
        </p:spPr>
        <p:txBody>
          <a:bodyPr vert="horz" lIns="96317" tIns="48158" rIns="96317" bIns="4815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8211" y="0"/>
            <a:ext cx="2974552" cy="501481"/>
          </a:xfrm>
          <a:prstGeom prst="rect">
            <a:avLst/>
          </a:prstGeom>
        </p:spPr>
        <p:txBody>
          <a:bodyPr vert="horz" lIns="96317" tIns="48158" rIns="96317" bIns="48158" rtlCol="0"/>
          <a:lstStyle>
            <a:lvl1pPr algn="r">
              <a:defRPr sz="1300"/>
            </a:lvl1pPr>
          </a:lstStyle>
          <a:p>
            <a:fld id="{C02870B7-1AA0-4C6F-A6B0-2A8410BADBF3}" type="datetimeFigureOut">
              <a:rPr lang="nl-NL" smtClean="0"/>
              <a:t>13-2-2019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58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17" tIns="48158" rIns="96317" bIns="4815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6435" y="4810046"/>
            <a:ext cx="5491480" cy="3935492"/>
          </a:xfrm>
          <a:prstGeom prst="rect">
            <a:avLst/>
          </a:prstGeom>
        </p:spPr>
        <p:txBody>
          <a:bodyPr vert="horz" lIns="96317" tIns="48158" rIns="96317" bIns="48158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93422"/>
            <a:ext cx="2974552" cy="501480"/>
          </a:xfrm>
          <a:prstGeom prst="rect">
            <a:avLst/>
          </a:prstGeom>
        </p:spPr>
        <p:txBody>
          <a:bodyPr vert="horz" lIns="96317" tIns="48158" rIns="96317" bIns="4815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8211" y="9493422"/>
            <a:ext cx="2974552" cy="501480"/>
          </a:xfrm>
          <a:prstGeom prst="rect">
            <a:avLst/>
          </a:prstGeom>
        </p:spPr>
        <p:txBody>
          <a:bodyPr vert="horz" lIns="96317" tIns="48158" rIns="96317" bIns="48158" rtlCol="0" anchor="b"/>
          <a:lstStyle>
            <a:lvl1pPr algn="r">
              <a:defRPr sz="1300"/>
            </a:lvl1pPr>
          </a:lstStyle>
          <a:p>
            <a:fld id="{340D46B9-6CC0-4921-B7FD-3DF5F2208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59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171">
              <a:defRPr/>
            </a:pPr>
            <a:r>
              <a:rPr lang="nl-NL"/>
              <a:t>De nieuwe</a:t>
            </a:r>
            <a:r>
              <a:rPr lang="nl-NL" baseline="0"/>
              <a:t> huisstijl </a:t>
            </a:r>
            <a:r>
              <a:rPr lang="nl-NL"/>
              <a:t>In de</a:t>
            </a:r>
            <a:r>
              <a:rPr lang="nl-NL" baseline="0"/>
              <a:t> huisstijl wordt het samengaan van NRD en KD zichtbaar in het lintje!!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46B9-6CC0-4921-B7FD-3DF5F2208F1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50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orblad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236967" y="4208931"/>
            <a:ext cx="411291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84004F"/>
                </a:solidFill>
                <a:latin typeface="Aria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Type hier de maker van de presentatie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2106"/>
            <a:ext cx="7444154" cy="12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07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72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presentatie dia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8888" y="2097088"/>
            <a:ext cx="7334102" cy="7130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 fontAlgn="ctr">
              <a:lnSpc>
                <a:spcPts val="3600"/>
              </a:lnSpc>
              <a:defRPr sz="2800" b="1" i="0" baseline="0">
                <a:solidFill>
                  <a:srgbClr val="D4310F"/>
                </a:solidFill>
                <a:latin typeface="arial" charset="0"/>
              </a:defRPr>
            </a:lvl1pPr>
          </a:lstStyle>
          <a:p>
            <a:r>
              <a:rPr lang="nl-NL" dirty="0"/>
              <a:t>Type hier 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8888" y="2810107"/>
            <a:ext cx="7334102" cy="16557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lnSpc>
                <a:spcPts val="2800"/>
              </a:lnSpc>
              <a:buNone/>
              <a:defRPr sz="2200" baseline="0">
                <a:solidFill>
                  <a:srgbClr val="84004F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ondertitel van de presentatie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6" y="269807"/>
            <a:ext cx="8073644" cy="3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50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e NKD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6" y="269807"/>
            <a:ext cx="8073644" cy="3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456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9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presentatie di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8888" y="2097088"/>
            <a:ext cx="7334102" cy="572622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 fontAlgn="ctr">
              <a:defRPr sz="2200" b="1" i="0" baseline="0">
                <a:solidFill>
                  <a:srgbClr val="D4310F"/>
                </a:solidFill>
                <a:latin typeface="arial" charset="0"/>
              </a:defRPr>
            </a:lvl1pPr>
          </a:lstStyle>
          <a:p>
            <a:r>
              <a:rPr lang="nl-NL" dirty="0"/>
              <a:t>Type hier de koptekst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8888" y="2669710"/>
            <a:ext cx="7334102" cy="16557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aseline="0">
                <a:solidFill>
                  <a:srgbClr val="84004F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platte tekst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6" y="269807"/>
            <a:ext cx="8073644" cy="3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13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9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esentatie dia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8888" y="2097088"/>
            <a:ext cx="7334102" cy="572622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 fontAlgn="ctr">
              <a:defRPr sz="2200" b="1" i="0" baseline="0">
                <a:solidFill>
                  <a:srgbClr val="D4310F"/>
                </a:solidFill>
                <a:latin typeface="arial" charset="0"/>
              </a:defRPr>
            </a:lvl1pPr>
          </a:lstStyle>
          <a:p>
            <a:r>
              <a:rPr lang="nl-NL" dirty="0"/>
              <a:t>Type hier de koptekst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6" y="269807"/>
            <a:ext cx="8073644" cy="30378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50571" y="3242332"/>
            <a:ext cx="7342419" cy="2159077"/>
          </a:xfrm>
          <a:prstGeom prst="rect">
            <a:avLst/>
          </a:prstGeom>
        </p:spPr>
        <p:txBody>
          <a:bodyPr/>
          <a:lstStyle>
            <a:lvl1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1pPr>
            <a:lvl2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2pPr>
            <a:lvl3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3pPr>
            <a:lvl4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4pPr>
            <a:lvl5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258888" y="2669710"/>
            <a:ext cx="7334102" cy="50467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aseline="0">
                <a:solidFill>
                  <a:srgbClr val="84004F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platte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6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esentatie dia bulle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8888" y="2097088"/>
            <a:ext cx="7334102" cy="572622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 fontAlgn="ctr">
              <a:defRPr sz="2200" b="1" i="0" baseline="0">
                <a:solidFill>
                  <a:srgbClr val="D4310F"/>
                </a:solidFill>
                <a:latin typeface="arial" charset="0"/>
              </a:defRPr>
            </a:lvl1pPr>
          </a:lstStyle>
          <a:p>
            <a:r>
              <a:rPr lang="nl-NL" dirty="0"/>
              <a:t>Type hier de koptekst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6" y="269807"/>
            <a:ext cx="8073644" cy="30378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0572" y="3242332"/>
            <a:ext cx="3700569" cy="2972614"/>
          </a:xfrm>
          <a:prstGeom prst="rect">
            <a:avLst/>
          </a:prstGeom>
        </p:spPr>
        <p:txBody>
          <a:bodyPr/>
          <a:lstStyle>
            <a:lvl1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1pPr>
            <a:lvl2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2pPr>
            <a:lvl3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3pPr>
            <a:lvl4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4pPr>
            <a:lvl5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5pPr>
          </a:lstStyle>
          <a:p>
            <a:pPr lvl="0"/>
            <a:r>
              <a:rPr lang="nl-NL" dirty="0"/>
              <a:t>Klik om de tekststijl van het </a:t>
            </a:r>
            <a:br>
              <a:rPr lang="nl-NL" dirty="0"/>
            </a:br>
            <a:r>
              <a:rPr lang="nl-NL" dirty="0"/>
              <a:t>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258888" y="2669710"/>
            <a:ext cx="7334102" cy="50467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aseline="0">
                <a:solidFill>
                  <a:srgbClr val="84004F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platte tekst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136772" y="3242332"/>
            <a:ext cx="3456218" cy="2972614"/>
          </a:xfrm>
          <a:prstGeom prst="rect">
            <a:avLst/>
          </a:prstGeom>
        </p:spPr>
        <p:txBody>
          <a:bodyPr/>
          <a:lstStyle>
            <a:lvl1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1pPr>
            <a:lvl2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2pPr>
            <a:lvl3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3pPr>
            <a:lvl4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4pPr>
            <a:lvl5pPr>
              <a:buClr>
                <a:srgbClr val="D4310F"/>
              </a:buClr>
              <a:buSzPct val="120000"/>
              <a:defRPr sz="1800" baseline="0">
                <a:solidFill>
                  <a:srgbClr val="84004F"/>
                </a:solidFill>
                <a:latin typeface="Arial     " charset="0"/>
              </a:defRPr>
            </a:lvl5pPr>
          </a:lstStyle>
          <a:p>
            <a:pPr lvl="0"/>
            <a:r>
              <a:rPr lang="nl-NL" dirty="0"/>
              <a:t>Klik om de tekststijl van het </a:t>
            </a:r>
            <a:br>
              <a:rPr lang="nl-NL" dirty="0"/>
            </a:br>
            <a:r>
              <a:rPr lang="nl-NL" dirty="0"/>
              <a:t>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207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esentatie NKD 3x illustra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6" y="269807"/>
            <a:ext cx="8073644" cy="303784"/>
          </a:xfrm>
          <a:prstGeom prst="rect">
            <a:avLst/>
          </a:prstGeom>
        </p:spPr>
      </p:pic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1258888" y="3818094"/>
            <a:ext cx="2160000" cy="2160000"/>
          </a:xfrm>
          <a:prstGeom prst="rect">
            <a:avLst/>
          </a:prstGeom>
          <a:ln w="12700">
            <a:solidFill>
              <a:srgbClr val="84004F"/>
            </a:solidFill>
          </a:ln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3851569" y="3818094"/>
            <a:ext cx="2160000" cy="2160000"/>
          </a:xfrm>
          <a:prstGeom prst="rect">
            <a:avLst/>
          </a:prstGeom>
          <a:ln w="12700">
            <a:solidFill>
              <a:srgbClr val="84004F"/>
            </a:solidFill>
          </a:ln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6444250" y="3818094"/>
            <a:ext cx="2160000" cy="2160000"/>
          </a:xfrm>
          <a:prstGeom prst="rect">
            <a:avLst/>
          </a:prstGeom>
          <a:ln w="12700">
            <a:solidFill>
              <a:srgbClr val="84004F"/>
            </a:solidFill>
          </a:ln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58888" y="2097088"/>
            <a:ext cx="7334102" cy="572622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 fontAlgn="ctr">
              <a:defRPr sz="2200" b="1" i="0" baseline="0">
                <a:solidFill>
                  <a:srgbClr val="D4310F"/>
                </a:solidFill>
                <a:latin typeface="arial" charset="0"/>
              </a:defRPr>
            </a:lvl1pPr>
          </a:lstStyle>
          <a:p>
            <a:r>
              <a:rPr lang="nl-NL" dirty="0"/>
              <a:t>Type hier de koptekst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8888" y="2669710"/>
            <a:ext cx="7334102" cy="109196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aseline="0">
                <a:solidFill>
                  <a:srgbClr val="84004F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Type hier de platte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70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93">
          <p15:clr>
            <a:srgbClr val="FBAE40"/>
          </p15:clr>
        </p15:guide>
        <p15:guide id="3" pos="54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A127-6CF0-9144-8E54-1C105BF08FF9}" type="datetimeFigureOut">
              <a:rPr lang="en-US"/>
              <a:pPr/>
              <a:t>2/13/2019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1642-F4EB-764D-9413-C596A5F89A30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82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46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61" r:id="rId3"/>
    <p:sldLayoutId id="2147483673" r:id="rId4"/>
    <p:sldLayoutId id="2147483675" r:id="rId5"/>
    <p:sldLayoutId id="2147483676" r:id="rId6"/>
    <p:sldLayoutId id="2147483678" r:id="rId7"/>
    <p:sldLayoutId id="214748370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/>
              <a:t>Regiobijeenkomst</a:t>
            </a:r>
          </a:p>
        </p:txBody>
      </p:sp>
    </p:spTree>
    <p:extLst>
      <p:ext uri="{BB962C8B-B14F-4D97-AF65-F5344CB8AC3E}">
        <p14:creationId xmlns:p14="http://schemas.microsoft.com/office/powerpoint/2010/main" val="199270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1443" y="1600440"/>
            <a:ext cx="810111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1828800" lvl="6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200" spc="100" dirty="0">
                <a:solidFill>
                  <a:srgbClr val="84004F"/>
                </a:solidFill>
                <a:latin typeface="+mj-lt"/>
              </a:rPr>
              <a:t>Welke 	</a:t>
            </a:r>
          </a:p>
          <a:p>
            <a:pPr marL="1828800" lvl="6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spc="100" dirty="0">
              <a:solidFill>
                <a:srgbClr val="84004F"/>
              </a:solidFill>
              <a:latin typeface="+mj-lt"/>
            </a:endParaRPr>
          </a:p>
          <a:p>
            <a:pPr marL="1828800" lvl="6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r>
              <a:rPr lang="nl-NL" sz="2200" spc="100" dirty="0">
                <a:solidFill>
                  <a:srgbClr val="84004F"/>
                </a:solidFill>
                <a:latin typeface="+mj-lt"/>
              </a:rPr>
              <a:t>Taken </a:t>
            </a:r>
          </a:p>
          <a:p>
            <a:pPr marL="1828800" lvl="6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r>
              <a:rPr lang="nl-NL" sz="2200" spc="100" dirty="0">
                <a:solidFill>
                  <a:srgbClr val="84004F"/>
                </a:solidFill>
                <a:latin typeface="+mj-lt"/>
              </a:rPr>
              <a:t>Bevoegdheden en </a:t>
            </a:r>
          </a:p>
          <a:p>
            <a:pPr marL="1828800" lvl="6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r>
              <a:rPr lang="nl-NL" sz="2200" spc="100" dirty="0">
                <a:solidFill>
                  <a:srgbClr val="84004F"/>
                </a:solidFill>
                <a:latin typeface="+mj-lt"/>
              </a:rPr>
              <a:t>Verantwoordelijkheden </a:t>
            </a:r>
          </a:p>
          <a:p>
            <a:pPr marL="1828800" lvl="6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spc="100" dirty="0">
              <a:solidFill>
                <a:srgbClr val="84004F"/>
              </a:solidFill>
              <a:latin typeface="+mj-lt"/>
            </a:endParaRPr>
          </a:p>
          <a:p>
            <a:pPr marL="1828800" lvl="6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200" spc="100" dirty="0">
                <a:solidFill>
                  <a:srgbClr val="84004F"/>
                </a:solidFill>
                <a:latin typeface="+mj-lt"/>
              </a:rPr>
              <a:t>heeft de poortwachter?</a:t>
            </a: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endParaRPr lang="nl-NL" sz="2400" spc="100" dirty="0">
              <a:solidFill>
                <a:srgbClr val="84004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744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C364FEF-B277-4551-A749-100CE4F34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234" y="0"/>
            <a:ext cx="3351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8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5E20D9B-5247-4365-B1DB-15D4A6DC6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240" y="0"/>
            <a:ext cx="6487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0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463C4D0-7C1A-45A2-91DB-8971522B8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6518"/>
            <a:ext cx="9144000" cy="55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9C1D1C4-3B81-4CAC-B367-68CAC0A8D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4015"/>
            <a:ext cx="9144000" cy="54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0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1443" y="1292009"/>
            <a:ext cx="8101114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200" b="1" spc="100" dirty="0">
                <a:solidFill>
                  <a:srgbClr val="84004F"/>
                </a:solidFill>
                <a:latin typeface="+mj-lt"/>
              </a:rPr>
              <a:t>Een PPP (</a:t>
            </a:r>
            <a:r>
              <a:rPr lang="nl-NL" sz="2200" spc="100" dirty="0">
                <a:solidFill>
                  <a:srgbClr val="84004F"/>
                </a:solidFill>
                <a:latin typeface="+mj-lt"/>
              </a:rPr>
              <a:t>Positioneel Poortwachters Profiel):</a:t>
            </a: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lvl="0"/>
            <a:r>
              <a:rPr lang="nl-NL" dirty="0">
                <a:solidFill>
                  <a:srgbClr val="84014F"/>
                </a:solidFill>
              </a:rPr>
              <a:t>- Kennis en vaardigheden met protocollair werken binnen de driehoek,</a:t>
            </a:r>
          </a:p>
          <a:p>
            <a:pPr lvl="0"/>
            <a:r>
              <a:rPr lang="nl-NL" dirty="0">
                <a:solidFill>
                  <a:srgbClr val="84014F"/>
                </a:solidFill>
              </a:rPr>
              <a:t>- Communicatief vaardig</a:t>
            </a:r>
          </a:p>
          <a:p>
            <a:pPr lvl="0"/>
            <a:r>
              <a:rPr lang="nl-NL" dirty="0">
                <a:solidFill>
                  <a:srgbClr val="84014F"/>
                </a:solidFill>
              </a:rPr>
              <a:t>- Besluitvaardig</a:t>
            </a:r>
          </a:p>
          <a:p>
            <a:pPr lvl="0"/>
            <a:r>
              <a:rPr lang="nl-NL" dirty="0">
                <a:solidFill>
                  <a:srgbClr val="84014F"/>
                </a:solidFill>
              </a:rPr>
              <a:t>- Ketenbewust</a:t>
            </a:r>
          </a:p>
          <a:p>
            <a:pPr lvl="0"/>
            <a:r>
              <a:rPr lang="nl-NL" dirty="0">
                <a:solidFill>
                  <a:srgbClr val="84014F"/>
                </a:solidFill>
              </a:rPr>
              <a:t>- Analytisch denker (pendelen)</a:t>
            </a:r>
          </a:p>
          <a:p>
            <a:pPr lvl="0"/>
            <a:r>
              <a:rPr lang="nl-NL" dirty="0">
                <a:solidFill>
                  <a:srgbClr val="84014F"/>
                </a:solidFill>
              </a:rPr>
              <a:t>- Opleidingsniveau</a:t>
            </a:r>
          </a:p>
          <a:p>
            <a:pPr lvl="0"/>
            <a:r>
              <a:rPr lang="nl-NL" dirty="0">
                <a:solidFill>
                  <a:srgbClr val="84014F"/>
                </a:solidFill>
              </a:rPr>
              <a:t>       -voor een administratieve invulling: 	HBO</a:t>
            </a:r>
          </a:p>
          <a:p>
            <a:pPr lvl="1"/>
            <a:r>
              <a:rPr lang="nl-NL" dirty="0">
                <a:solidFill>
                  <a:srgbClr val="84014F"/>
                </a:solidFill>
              </a:rPr>
              <a:t>-voor de systeemkant: 		HBO- of WO</a:t>
            </a:r>
          </a:p>
          <a:p>
            <a:pPr lvl="1"/>
            <a:r>
              <a:rPr lang="nl-NL" dirty="0">
                <a:solidFill>
                  <a:srgbClr val="84014F"/>
                </a:solidFill>
              </a:rPr>
              <a:t>-voor de klinische functie: 		WO of post-WO</a:t>
            </a: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endParaRPr lang="nl-NL" sz="2400" spc="100" dirty="0">
              <a:solidFill>
                <a:srgbClr val="84004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67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B532682-FEC7-46EE-9D5A-7479B40F2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5" y="938212"/>
            <a:ext cx="59245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9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BF7E5BA-0F52-42D0-97EE-0C729F59B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57337"/>
            <a:ext cx="73152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6CC6057-59DD-4BE8-AFC8-11BB689B3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1219200"/>
            <a:ext cx="78295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1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0DB3A00-6DAE-4982-A858-D7CE57F9F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" y="1690687"/>
            <a:ext cx="73437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7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DB8F798F-5DCC-408F-8F0B-105A1EEB1F22}"/>
              </a:ext>
            </a:extLst>
          </p:cNvPr>
          <p:cNvSpPr/>
          <p:nvPr/>
        </p:nvSpPr>
        <p:spPr>
          <a:xfrm>
            <a:off x="591774" y="1463326"/>
            <a:ext cx="78872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84004F"/>
                </a:solidFill>
              </a:rPr>
              <a:t>Wat is dat eigenlijk, een POORTWACHTER?</a:t>
            </a:r>
          </a:p>
          <a:p>
            <a:endParaRPr lang="nl-NL" sz="2400" dirty="0">
              <a:solidFill>
                <a:srgbClr val="84004F"/>
              </a:solidFill>
            </a:endParaRPr>
          </a:p>
          <a:p>
            <a:r>
              <a:rPr lang="nl-NL" sz="2400" dirty="0">
                <a:solidFill>
                  <a:srgbClr val="84004F"/>
                </a:solidFill>
              </a:rPr>
              <a:t>1) Bewaker van een poort (Conciërge, Portier).</a:t>
            </a:r>
          </a:p>
          <a:p>
            <a:endParaRPr lang="nl-NL" sz="2400" dirty="0">
              <a:solidFill>
                <a:srgbClr val="84004F"/>
              </a:solidFill>
            </a:endParaRPr>
          </a:p>
          <a:p>
            <a:r>
              <a:rPr lang="nl-NL" sz="2400" dirty="0">
                <a:solidFill>
                  <a:srgbClr val="84004F"/>
                </a:solidFill>
              </a:rPr>
              <a:t>2) Iemand die de wacht houdt bij de ingang van iemands eigendom.</a:t>
            </a:r>
          </a:p>
          <a:p>
            <a:endParaRPr lang="nl-NL" sz="2400" dirty="0">
              <a:solidFill>
                <a:srgbClr val="84004F"/>
              </a:solidFill>
            </a:endParaRPr>
          </a:p>
          <a:p>
            <a:r>
              <a:rPr lang="nl-NL" sz="2400" dirty="0">
                <a:solidFill>
                  <a:srgbClr val="84004F"/>
                </a:solidFill>
              </a:rPr>
              <a:t>3) Sneltramhalte van de </a:t>
            </a:r>
            <a:r>
              <a:rPr lang="nl-NL" sz="2400" dirty="0" err="1">
                <a:solidFill>
                  <a:srgbClr val="84004F"/>
                </a:solidFill>
              </a:rPr>
              <a:t>A’damse</a:t>
            </a:r>
            <a:r>
              <a:rPr lang="nl-NL" sz="2400" dirty="0">
                <a:solidFill>
                  <a:srgbClr val="84004F"/>
                </a:solidFill>
              </a:rPr>
              <a:t> metro in Amstelveen. </a:t>
            </a:r>
          </a:p>
          <a:p>
            <a:endParaRPr lang="nl-NL" sz="2400" dirty="0">
              <a:solidFill>
                <a:srgbClr val="84004F"/>
              </a:solidFill>
            </a:endParaRPr>
          </a:p>
          <a:p>
            <a:r>
              <a:rPr lang="nl-NL" sz="2400" dirty="0">
                <a:solidFill>
                  <a:srgbClr val="84004F"/>
                </a:solidFill>
              </a:rPr>
              <a:t>4) Instantie die meningen, behoeften en denkbeelden selecteert, doorgeeft en de doorgang daarbij bewaakt</a:t>
            </a:r>
            <a:r>
              <a:rPr lang="nl-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916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6FE82FE-A373-439E-B09C-309F2874B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475" y="1343025"/>
            <a:ext cx="53530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4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1442" y="1024154"/>
            <a:ext cx="833072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200" b="1" spc="100" dirty="0">
                <a:solidFill>
                  <a:srgbClr val="84004F"/>
                </a:solidFill>
                <a:latin typeface="+mj-lt"/>
              </a:rPr>
              <a:t>Ontwikkeling in plaatsbepaling </a:t>
            </a:r>
            <a:r>
              <a:rPr lang="nl-NL" sz="2200" b="1" spc="100" dirty="0" err="1">
                <a:solidFill>
                  <a:srgbClr val="84004F"/>
                </a:solidFill>
                <a:latin typeface="+mj-lt"/>
              </a:rPr>
              <a:t>PW’s</a:t>
            </a:r>
            <a:r>
              <a:rPr lang="nl-NL" sz="2200" b="1" spc="100" dirty="0">
                <a:solidFill>
                  <a:srgbClr val="84004F"/>
                </a:solidFill>
                <a:latin typeface="+mj-lt"/>
              </a:rPr>
              <a:t>:</a:t>
            </a: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spc="100" dirty="0">
              <a:solidFill>
                <a:srgbClr val="84004F"/>
              </a:solidFill>
              <a:latin typeface="+mj-lt"/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200" spc="100" dirty="0">
                <a:solidFill>
                  <a:srgbClr val="84004F"/>
                </a:solidFill>
                <a:latin typeface="+mj-lt"/>
              </a:rPr>
              <a:t>- in dienst van gemeente</a:t>
            </a: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200" spc="100" dirty="0">
                <a:solidFill>
                  <a:srgbClr val="84004F"/>
                </a:solidFill>
                <a:latin typeface="+mj-lt"/>
              </a:rPr>
              <a:t>- in dienst van SWV (bestuur)</a:t>
            </a: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200" spc="100" dirty="0">
                <a:solidFill>
                  <a:srgbClr val="84004F"/>
                </a:solidFill>
                <a:latin typeface="+mj-lt"/>
              </a:rPr>
              <a:t>- zorgaanbieder</a:t>
            </a:r>
          </a:p>
          <a:p>
            <a:pPr marL="342900" lvl="2" indent="-342900">
              <a:lnSpc>
                <a:spcPts val="2600"/>
              </a:lnSpc>
              <a:buClr>
                <a:srgbClr val="D4310F"/>
              </a:buClr>
              <a:buSzPct val="120000"/>
              <a:buFontTx/>
              <a:buChar char="-"/>
              <a:tabLst>
                <a:tab pos="179388" algn="l"/>
              </a:tabLst>
            </a:pPr>
            <a:endParaRPr lang="nl-NL" sz="2200" spc="100" dirty="0">
              <a:solidFill>
                <a:srgbClr val="84004F"/>
              </a:solidFill>
              <a:latin typeface="+mj-lt"/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Functies:</a:t>
            </a:r>
          </a:p>
          <a:p>
            <a:pPr marL="342900" lvl="2" indent="-342900">
              <a:lnSpc>
                <a:spcPts val="2600"/>
              </a:lnSpc>
              <a:buClr>
                <a:srgbClr val="D4310F"/>
              </a:buClr>
              <a:buSzPct val="120000"/>
              <a:buFontTx/>
              <a:buChar char="-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administratief: beoordelen leerlingdossier op </a:t>
            </a:r>
          </a:p>
          <a:p>
            <a:pPr marL="0" lvl="2" algn="r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volledigheid </a:t>
            </a:r>
          </a:p>
          <a:p>
            <a:pPr marL="342900" lvl="2" indent="-342900">
              <a:lnSpc>
                <a:spcPts val="2600"/>
              </a:lnSpc>
              <a:buClr>
                <a:srgbClr val="D4310F"/>
              </a:buClr>
              <a:buSzPct val="120000"/>
              <a:buFontTx/>
              <a:buChar char="-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inhoudelijk: </a:t>
            </a:r>
            <a:r>
              <a:rPr lang="nl-NL" sz="2400" spc="100" dirty="0" err="1">
                <a:solidFill>
                  <a:srgbClr val="84004F"/>
                </a:solidFill>
                <a:latin typeface="+mj-lt"/>
              </a:rPr>
              <a:t>sign</a:t>
            </a:r>
            <a:r>
              <a:rPr lang="nl-NL" sz="2400" spc="100" dirty="0">
                <a:solidFill>
                  <a:srgbClr val="84004F"/>
                </a:solidFill>
                <a:latin typeface="+mj-lt"/>
              </a:rPr>
              <a:t>. aantallen aanmeldingen per school</a:t>
            </a:r>
          </a:p>
          <a:p>
            <a:pPr marL="342900" lvl="2" indent="-342900">
              <a:lnSpc>
                <a:spcPts val="2600"/>
              </a:lnSpc>
              <a:buClr>
                <a:srgbClr val="D4310F"/>
              </a:buClr>
              <a:buSzPct val="120000"/>
              <a:buFontTx/>
              <a:buChar char="-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inhoudelijk: bespreken bevindingen</a:t>
            </a:r>
          </a:p>
          <a:p>
            <a:pPr marL="342900" lvl="2" indent="-342900">
              <a:lnSpc>
                <a:spcPts val="2600"/>
              </a:lnSpc>
              <a:buClr>
                <a:srgbClr val="D4310F"/>
              </a:buClr>
              <a:buSzPct val="120000"/>
              <a:buFontTx/>
              <a:buChar char="-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inhoudelijk: analyse casus tegen de achtergrond van</a:t>
            </a:r>
          </a:p>
          <a:p>
            <a:pPr marL="0" lvl="2" algn="r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 de onderwijscontext</a:t>
            </a:r>
          </a:p>
          <a:p>
            <a:pPr marL="342900" lvl="2" indent="-342900">
              <a:lnSpc>
                <a:spcPts val="2600"/>
              </a:lnSpc>
              <a:buClr>
                <a:srgbClr val="D4310F"/>
              </a:buClr>
              <a:buSzPct val="120000"/>
              <a:buFontTx/>
              <a:buChar char="-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inhoudelijk: interveniëren</a:t>
            </a:r>
          </a:p>
          <a:p>
            <a:pPr marL="342900" lvl="2" indent="-342900">
              <a:lnSpc>
                <a:spcPts val="2600"/>
              </a:lnSpc>
              <a:buClr>
                <a:srgbClr val="D4310F"/>
              </a:buClr>
              <a:buSzPct val="120000"/>
              <a:buFontTx/>
              <a:buChar char="-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inhoudelijk: begin maken met behandelplan</a:t>
            </a:r>
          </a:p>
        </p:txBody>
      </p:sp>
    </p:spTree>
    <p:extLst>
      <p:ext uri="{BB962C8B-B14F-4D97-AF65-F5344CB8AC3E}">
        <p14:creationId xmlns:p14="http://schemas.microsoft.com/office/powerpoint/2010/main" val="415250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1443" y="1292009"/>
            <a:ext cx="810111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400" dirty="0">
                <a:solidFill>
                  <a:srgbClr val="84004F"/>
                </a:solidFill>
              </a:rPr>
              <a:t>Verordening op de zorg voor de Jeugd Amsterdam 2018,  </a:t>
            </a: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400" dirty="0">
                <a:solidFill>
                  <a:srgbClr val="84004F"/>
                </a:solidFill>
              </a:rPr>
              <a:t>Artikel 3.8 Toegang tot dyslexiezorg:</a:t>
            </a: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400" dirty="0">
              <a:solidFill>
                <a:srgbClr val="84004F"/>
              </a:solidFill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400" dirty="0">
                <a:solidFill>
                  <a:srgbClr val="84004F"/>
                </a:solidFill>
              </a:rPr>
              <a:t>Taak poortwachter: </a:t>
            </a:r>
            <a:r>
              <a:rPr lang="nl-NL" sz="2400" i="1" dirty="0">
                <a:solidFill>
                  <a:srgbClr val="84004F"/>
                </a:solidFill>
              </a:rPr>
              <a:t>controle Leerlingdossier. Wanneer niet volledig, dan terug naar school. School kan alsnog passende begeleiding inzetten.</a:t>
            </a:r>
            <a:r>
              <a:rPr lang="nl-NL" sz="3200" dirty="0">
                <a:solidFill>
                  <a:srgbClr val="84004F"/>
                </a:solidFill>
              </a:rPr>
              <a:t> </a:t>
            </a:r>
            <a:endParaRPr lang="nl-NL" sz="2800" b="1" spc="100" dirty="0">
              <a:solidFill>
                <a:srgbClr val="84004F"/>
              </a:solidFill>
              <a:latin typeface="+mj-lt"/>
            </a:endParaRP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Wat staat hier?</a:t>
            </a: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PW beoordeelt de school, niet de leerling</a:t>
            </a:r>
          </a:p>
        </p:txBody>
      </p:sp>
    </p:spTree>
    <p:extLst>
      <p:ext uri="{BB962C8B-B14F-4D97-AF65-F5344CB8AC3E}">
        <p14:creationId xmlns:p14="http://schemas.microsoft.com/office/powerpoint/2010/main" val="36835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18301" y="1033391"/>
            <a:ext cx="8101114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endParaRPr lang="nl-NL" sz="2400" spc="100" dirty="0">
              <a:solidFill>
                <a:srgbClr val="84004F"/>
              </a:solidFill>
              <a:latin typeface="+mj-lt"/>
            </a:endParaRP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 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3BE6E3A-2FF7-4022-96A4-C6DA61ADD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08279"/>
              </p:ext>
            </p:extLst>
          </p:nvPr>
        </p:nvGraphicFramePr>
        <p:xfrm>
          <a:off x="818301" y="1200890"/>
          <a:ext cx="6884085" cy="366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081">
                  <a:extLst>
                    <a:ext uri="{9D8B030D-6E8A-4147-A177-3AD203B41FA5}">
                      <a16:colId xmlns:a16="http://schemas.microsoft.com/office/drawing/2014/main" val="4291685654"/>
                    </a:ext>
                  </a:extLst>
                </a:gridCol>
                <a:gridCol w="814416">
                  <a:extLst>
                    <a:ext uri="{9D8B030D-6E8A-4147-A177-3AD203B41FA5}">
                      <a16:colId xmlns:a16="http://schemas.microsoft.com/office/drawing/2014/main" val="1347932977"/>
                    </a:ext>
                  </a:extLst>
                </a:gridCol>
                <a:gridCol w="784543">
                  <a:extLst>
                    <a:ext uri="{9D8B030D-6E8A-4147-A177-3AD203B41FA5}">
                      <a16:colId xmlns:a16="http://schemas.microsoft.com/office/drawing/2014/main" val="3014055484"/>
                    </a:ext>
                  </a:extLst>
                </a:gridCol>
                <a:gridCol w="774045">
                  <a:extLst>
                    <a:ext uri="{9D8B030D-6E8A-4147-A177-3AD203B41FA5}">
                      <a16:colId xmlns:a16="http://schemas.microsoft.com/office/drawing/2014/main" val="2210770747"/>
                    </a:ext>
                  </a:extLst>
                </a:gridCol>
              </a:tblGrid>
              <a:tr h="490008">
                <a:tc>
                  <a:txBody>
                    <a:bodyPr/>
                    <a:lstStyle/>
                    <a:p>
                      <a:r>
                        <a:rPr lang="nl-NL" sz="1700" dirty="0"/>
                        <a:t>Functie               \                   In dienst van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Gem.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SWV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Zorg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541677661"/>
                  </a:ext>
                </a:extLst>
              </a:tr>
              <a:tr h="529384">
                <a:tc>
                  <a:txBody>
                    <a:bodyPr/>
                    <a:lstStyle/>
                    <a:p>
                      <a:r>
                        <a:rPr lang="nl-NL" sz="1700" dirty="0">
                          <a:solidFill>
                            <a:srgbClr val="84004F"/>
                          </a:solidFill>
                        </a:rPr>
                        <a:t>Administratief, dossier volledig?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900" b="0" dirty="0">
                          <a:solidFill>
                            <a:srgbClr val="84004F"/>
                          </a:solidFill>
                        </a:rPr>
                        <a:t>√</a:t>
                      </a:r>
                      <a:endParaRPr lang="nl-NL" sz="4400" b="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900" b="0" dirty="0">
                          <a:solidFill>
                            <a:srgbClr val="84004F"/>
                          </a:solidFill>
                        </a:rPr>
                        <a:t>√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2900" b="0" dirty="0">
                          <a:solidFill>
                            <a:srgbClr val="84004F"/>
                          </a:solidFill>
                        </a:rPr>
                        <a:t>√</a:t>
                      </a:r>
                      <a:endParaRPr lang="nl-NL" sz="290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210783901"/>
                  </a:ext>
                </a:extLst>
              </a:tr>
              <a:tr h="529384">
                <a:tc>
                  <a:txBody>
                    <a:bodyPr/>
                    <a:lstStyle/>
                    <a:p>
                      <a:r>
                        <a:rPr lang="nl-NL" sz="1700" dirty="0" err="1">
                          <a:solidFill>
                            <a:srgbClr val="84004F"/>
                          </a:solidFill>
                        </a:rPr>
                        <a:t>Inh</a:t>
                      </a:r>
                      <a:r>
                        <a:rPr lang="nl-NL" sz="1700" dirty="0">
                          <a:solidFill>
                            <a:srgbClr val="84004F"/>
                          </a:solidFill>
                        </a:rPr>
                        <a:t>. signaleren aantallen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2900" b="0" dirty="0">
                          <a:solidFill>
                            <a:srgbClr val="84004F"/>
                          </a:solidFill>
                        </a:rPr>
                        <a:t>√</a:t>
                      </a:r>
                      <a:endParaRPr lang="nl-NL" sz="290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2900" b="0" dirty="0">
                          <a:solidFill>
                            <a:srgbClr val="84004F"/>
                          </a:solidFill>
                        </a:rPr>
                        <a:t>√</a:t>
                      </a:r>
                      <a:endParaRPr lang="nl-NL" sz="290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90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599106327"/>
                  </a:ext>
                </a:extLst>
              </a:tr>
              <a:tr h="529384">
                <a:tc>
                  <a:txBody>
                    <a:bodyPr/>
                    <a:lstStyle/>
                    <a:p>
                      <a:r>
                        <a:rPr lang="nl-NL" sz="1700" dirty="0" err="1">
                          <a:solidFill>
                            <a:srgbClr val="84004F"/>
                          </a:solidFill>
                        </a:rPr>
                        <a:t>Inh</a:t>
                      </a:r>
                      <a:r>
                        <a:rPr lang="nl-NL" sz="1700" dirty="0">
                          <a:solidFill>
                            <a:srgbClr val="84004F"/>
                          </a:solidFill>
                        </a:rPr>
                        <a:t>. bevindingen doorgeven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2900" b="0" dirty="0">
                          <a:solidFill>
                            <a:srgbClr val="84004F"/>
                          </a:solidFill>
                        </a:rPr>
                        <a:t>√</a:t>
                      </a:r>
                      <a:endParaRPr lang="nl-NL" sz="290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2900" b="0" dirty="0">
                          <a:solidFill>
                            <a:srgbClr val="84004F"/>
                          </a:solidFill>
                        </a:rPr>
                        <a:t>√</a:t>
                      </a:r>
                      <a:endParaRPr lang="nl-NL" sz="290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endParaRPr lang="nl-NL" sz="290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744991531"/>
                  </a:ext>
                </a:extLst>
              </a:tr>
              <a:tr h="529384">
                <a:tc>
                  <a:txBody>
                    <a:bodyPr/>
                    <a:lstStyle/>
                    <a:p>
                      <a:r>
                        <a:rPr lang="nl-NL" sz="1700" dirty="0" err="1">
                          <a:solidFill>
                            <a:srgbClr val="84004F"/>
                          </a:solidFill>
                        </a:rPr>
                        <a:t>Inh</a:t>
                      </a:r>
                      <a:r>
                        <a:rPr lang="nl-NL" sz="1700" dirty="0">
                          <a:solidFill>
                            <a:srgbClr val="84004F"/>
                          </a:solidFill>
                        </a:rPr>
                        <a:t>. analyse casus binnen onderwijscontext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endParaRPr lang="nl-NL" sz="290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900" b="0" dirty="0">
                          <a:solidFill>
                            <a:srgbClr val="84004F"/>
                          </a:solidFill>
                        </a:rPr>
                        <a:t>√</a:t>
                      </a:r>
                      <a:endParaRPr lang="nl-NL" sz="290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endParaRPr lang="nl-NL" sz="290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875100952"/>
                  </a:ext>
                </a:extLst>
              </a:tr>
              <a:tr h="529384">
                <a:tc>
                  <a:txBody>
                    <a:bodyPr/>
                    <a:lstStyle/>
                    <a:p>
                      <a:r>
                        <a:rPr lang="nl-NL" sz="1700" dirty="0" err="1">
                          <a:solidFill>
                            <a:srgbClr val="84004F"/>
                          </a:solidFill>
                        </a:rPr>
                        <a:t>Inh</a:t>
                      </a:r>
                      <a:r>
                        <a:rPr lang="nl-NL" sz="1700" dirty="0">
                          <a:solidFill>
                            <a:srgbClr val="84004F"/>
                          </a:solidFill>
                        </a:rPr>
                        <a:t>. interventie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endParaRPr lang="nl-NL" sz="290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900" b="0" dirty="0">
                          <a:solidFill>
                            <a:srgbClr val="84004F"/>
                          </a:solidFill>
                        </a:rPr>
                        <a:t>√</a:t>
                      </a:r>
                      <a:endParaRPr lang="nl-NL" sz="290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endParaRPr lang="nl-NL" sz="290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689298289"/>
                  </a:ext>
                </a:extLst>
              </a:tr>
              <a:tr h="529384">
                <a:tc>
                  <a:txBody>
                    <a:bodyPr/>
                    <a:lstStyle/>
                    <a:p>
                      <a:r>
                        <a:rPr lang="nl-NL" sz="1700" dirty="0" err="1">
                          <a:solidFill>
                            <a:srgbClr val="84004F"/>
                          </a:solidFill>
                        </a:rPr>
                        <a:t>Inh</a:t>
                      </a:r>
                      <a:r>
                        <a:rPr lang="nl-NL" sz="1700" dirty="0">
                          <a:solidFill>
                            <a:srgbClr val="84004F"/>
                          </a:solidFill>
                        </a:rPr>
                        <a:t>. begin behandelplan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endParaRPr lang="nl-NL" sz="290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endParaRPr lang="nl-NL" sz="290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2900" b="0" dirty="0">
                          <a:solidFill>
                            <a:srgbClr val="84004F"/>
                          </a:solidFill>
                        </a:rPr>
                        <a:t>√</a:t>
                      </a:r>
                      <a:endParaRPr lang="nl-NL" sz="2900" dirty="0">
                        <a:solidFill>
                          <a:srgbClr val="84004F"/>
                        </a:solidFill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077327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23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18301" y="1033391"/>
            <a:ext cx="8101114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200" b="1" spc="100" dirty="0">
                <a:solidFill>
                  <a:srgbClr val="84004F"/>
                </a:solidFill>
                <a:latin typeface="+mj-lt"/>
              </a:rPr>
              <a:t>						Gem.	SWV	Zorg</a:t>
            </a: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endParaRPr lang="nl-NL" sz="2400" spc="100" dirty="0">
              <a:solidFill>
                <a:srgbClr val="84004F"/>
              </a:solidFill>
              <a:latin typeface="+mj-lt"/>
            </a:endParaRP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  administratief			   X       X       X</a:t>
            </a: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  inhoudelijk, onderwijskundig		   X</a:t>
            </a: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  inhoudelijk, klinisch			            X</a:t>
            </a:r>
          </a:p>
        </p:txBody>
      </p:sp>
    </p:spTree>
    <p:extLst>
      <p:ext uri="{BB962C8B-B14F-4D97-AF65-F5344CB8AC3E}">
        <p14:creationId xmlns:p14="http://schemas.microsoft.com/office/powerpoint/2010/main" val="302111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1443" y="1292009"/>
            <a:ext cx="8101114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400" dirty="0">
                <a:solidFill>
                  <a:srgbClr val="84014F"/>
                </a:solidFill>
              </a:rPr>
              <a:t>Het controleren van een dossier kun je op 2 manieren doen. </a:t>
            </a: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400" dirty="0">
              <a:solidFill>
                <a:srgbClr val="84014F"/>
              </a:solidFill>
            </a:endParaRPr>
          </a:p>
          <a:p>
            <a:pPr marL="342900" lvl="2" indent="-342900">
              <a:lnSpc>
                <a:spcPts val="2600"/>
              </a:lnSpc>
              <a:buClr>
                <a:srgbClr val="D4310F"/>
              </a:buClr>
              <a:buSzPct val="120000"/>
              <a:buAutoNum type="arabicPeriod"/>
              <a:tabLst>
                <a:tab pos="179388" algn="l"/>
              </a:tabLst>
            </a:pPr>
            <a:r>
              <a:rPr lang="nl-NL" sz="2400" dirty="0">
                <a:solidFill>
                  <a:srgbClr val="84014F"/>
                </a:solidFill>
              </a:rPr>
              <a:t>in het dossier is een kind beschreven. Heeft dit kind de kenmerken die  voorwaardelijk zijn gesteld voor de volgende stap.</a:t>
            </a:r>
          </a:p>
          <a:p>
            <a:pPr marL="342900" lvl="2" indent="-342900">
              <a:lnSpc>
                <a:spcPts val="2600"/>
              </a:lnSpc>
              <a:buClr>
                <a:srgbClr val="D4310F"/>
              </a:buClr>
              <a:buSzPct val="120000"/>
              <a:buAutoNum type="arabicPeriod"/>
              <a:tabLst>
                <a:tab pos="179388" algn="l"/>
              </a:tabLst>
            </a:pPr>
            <a:endParaRPr lang="nl-NL" sz="2400" dirty="0">
              <a:solidFill>
                <a:srgbClr val="84014F"/>
              </a:solidFill>
            </a:endParaRPr>
          </a:p>
          <a:p>
            <a:pPr marL="342900" lvl="2" indent="-342900">
              <a:lnSpc>
                <a:spcPts val="2600"/>
              </a:lnSpc>
              <a:buClr>
                <a:srgbClr val="D4310F"/>
              </a:buClr>
              <a:buSzPct val="120000"/>
              <a:buAutoNum type="arabicPeriod"/>
              <a:tabLst>
                <a:tab pos="179388" algn="l"/>
              </a:tabLst>
            </a:pPr>
            <a:r>
              <a:rPr lang="nl-NL" sz="2400" dirty="0">
                <a:solidFill>
                  <a:srgbClr val="84014F"/>
                </a:solidFill>
              </a:rPr>
              <a:t>Als een beoordeling van de zorg die de school verleende</a:t>
            </a:r>
            <a:r>
              <a:rPr lang="nl-NL" dirty="0">
                <a:solidFill>
                  <a:srgbClr val="84014F"/>
                </a:solidFill>
              </a:rPr>
              <a:t>. </a:t>
            </a:r>
            <a:endParaRPr lang="nl-NL" sz="2200" b="1" spc="100" dirty="0">
              <a:solidFill>
                <a:srgbClr val="84014F"/>
              </a:solidFill>
              <a:latin typeface="+mj-lt"/>
            </a:endParaRPr>
          </a:p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403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1443" y="1292009"/>
            <a:ext cx="8101114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6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endParaRPr lang="nl-NL" sz="2200" b="1" spc="100" dirty="0">
              <a:solidFill>
                <a:srgbClr val="84004F"/>
              </a:solidFill>
              <a:latin typeface="+mj-lt"/>
            </a:endParaRP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Rechtdoen aan de grote variatie onder </a:t>
            </a:r>
            <a:r>
              <a:rPr lang="nl-NL" sz="2400" spc="100" dirty="0" err="1">
                <a:solidFill>
                  <a:srgbClr val="84004F"/>
                </a:solidFill>
                <a:latin typeface="+mj-lt"/>
              </a:rPr>
              <a:t>PW’s</a:t>
            </a:r>
            <a:r>
              <a:rPr lang="nl-NL" sz="2400" spc="100" dirty="0">
                <a:solidFill>
                  <a:srgbClr val="84004F"/>
                </a:solidFill>
                <a:latin typeface="+mj-lt"/>
              </a:rPr>
              <a:t>.</a:t>
            </a: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endParaRPr lang="nl-NL" sz="2400" spc="100" dirty="0">
              <a:solidFill>
                <a:srgbClr val="84004F"/>
              </a:solidFill>
              <a:latin typeface="+mj-lt"/>
            </a:endParaRP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Analyse per regio niet op functionarissen maar op functies.</a:t>
            </a: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endParaRPr lang="nl-NL" sz="2400" spc="100" dirty="0">
              <a:solidFill>
                <a:srgbClr val="84004F"/>
              </a:solidFill>
              <a:latin typeface="+mj-lt"/>
            </a:endParaRP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Witte plekken vullen.</a:t>
            </a: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endParaRPr lang="nl-NL" sz="2400" spc="100" dirty="0">
              <a:solidFill>
                <a:srgbClr val="84004F"/>
              </a:solidFill>
              <a:latin typeface="+mj-lt"/>
            </a:endParaRPr>
          </a:p>
          <a:p>
            <a:pPr marL="0" lvl="2" indent="180000">
              <a:lnSpc>
                <a:spcPts val="2600"/>
              </a:lnSpc>
              <a:buClr>
                <a:srgbClr val="D4310F"/>
              </a:buClr>
              <a:buSzPct val="120000"/>
              <a:buFont typeface="Arial"/>
              <a:buChar char="•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Oplossingen </a:t>
            </a:r>
            <a:r>
              <a:rPr lang="nl-NL" sz="2400" spc="100" dirty="0" err="1">
                <a:solidFill>
                  <a:srgbClr val="84004F"/>
                </a:solidFill>
                <a:latin typeface="+mj-lt"/>
              </a:rPr>
              <a:t>regiospecifiek</a:t>
            </a:r>
            <a:r>
              <a:rPr lang="nl-NL" sz="2400" spc="100" dirty="0">
                <a:solidFill>
                  <a:srgbClr val="84004F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38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29" y="240569"/>
            <a:ext cx="8330728" cy="3175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1443" y="1292009"/>
            <a:ext cx="8101114" cy="4409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500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200" spc="100" dirty="0">
                <a:solidFill>
                  <a:srgbClr val="84004F"/>
                </a:solidFill>
                <a:latin typeface="+mj-lt"/>
              </a:rPr>
              <a:t>De</a:t>
            </a:r>
            <a:r>
              <a:rPr lang="nl-NL" sz="2200" b="1" spc="100" dirty="0">
                <a:solidFill>
                  <a:srgbClr val="84004F"/>
                </a:solidFill>
                <a:latin typeface="+mj-lt"/>
              </a:rPr>
              <a:t> Vergoedingsregeling Dyslexie</a:t>
            </a:r>
            <a:r>
              <a:rPr lang="nl-NL" sz="2200" spc="100" dirty="0">
                <a:solidFill>
                  <a:srgbClr val="84004F"/>
                </a:solidFill>
                <a:latin typeface="+mj-lt"/>
              </a:rPr>
              <a:t> geeft een unieke kans om vanuit de zorg voor EED-leerlingen</a:t>
            </a:r>
            <a:r>
              <a:rPr lang="nl-NL" sz="2400" spc="100" dirty="0">
                <a:solidFill>
                  <a:srgbClr val="84004F"/>
                </a:solidFill>
                <a:latin typeface="+mj-lt"/>
              </a:rPr>
              <a:t> een boost te geven aan de kwaliteit van het totale onderwijs in technisch lezen. </a:t>
            </a:r>
          </a:p>
          <a:p>
            <a:pPr marL="0" lvl="2">
              <a:lnSpc>
                <a:spcPct val="1500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Daarvoor nodig:  Aggregatie van data. </a:t>
            </a:r>
          </a:p>
          <a:p>
            <a:pPr marL="0" lvl="2">
              <a:lnSpc>
                <a:spcPct val="1500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Kunnen pendelen tussen aggregatieniveaus.</a:t>
            </a:r>
          </a:p>
          <a:p>
            <a:pPr marL="0" lvl="2">
              <a:lnSpc>
                <a:spcPct val="150000"/>
              </a:lnSpc>
              <a:buClr>
                <a:srgbClr val="D4310F"/>
              </a:buClr>
              <a:buSzPct val="120000"/>
              <a:tabLst>
                <a:tab pos="179388" algn="l"/>
              </a:tabLst>
            </a:pPr>
            <a:r>
              <a:rPr lang="nl-NL" sz="2400" spc="100" dirty="0">
                <a:solidFill>
                  <a:srgbClr val="84004F"/>
                </a:solidFill>
                <a:latin typeface="+mj-lt"/>
              </a:rPr>
              <a:t>Essentieel voor borging is een werkbaar kwaliteitsbeleid.</a:t>
            </a:r>
          </a:p>
        </p:txBody>
      </p:sp>
    </p:spTree>
    <p:extLst>
      <p:ext uri="{BB962C8B-B14F-4D97-AF65-F5344CB8AC3E}">
        <p14:creationId xmlns:p14="http://schemas.microsoft.com/office/powerpoint/2010/main" val="202398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0601NKDpraktijkenin ONLverband.ppt.potx" id="{47ED755E-539C-423C-881C-68BB04451DBB}" vid="{8C1D567A-5082-488F-BA49-70A2107981C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1156BFD27524982E17921D657B115" ma:contentTypeVersion="7" ma:contentTypeDescription="Een nieuw document maken." ma:contentTypeScope="" ma:versionID="ee639289c76ea0fba549f9574c11a33e">
  <xsd:schema xmlns:xsd="http://www.w3.org/2001/XMLSchema" xmlns:xs="http://www.w3.org/2001/XMLSchema" xmlns:p="http://schemas.microsoft.com/office/2006/metadata/properties" xmlns:ns2="fbe8d2fd-8bb6-4d2c-9d46-11c988bee55b" xmlns:ns3="b1a0a499-88a2-44a4-b4c2-2aceb4fcebf8" targetNamespace="http://schemas.microsoft.com/office/2006/metadata/properties" ma:root="true" ma:fieldsID="a325e7d0f3adbf9135a9c546270da61f" ns2:_="" ns3:_="">
    <xsd:import namespace="fbe8d2fd-8bb6-4d2c-9d46-11c988bee55b"/>
    <xsd:import namespace="b1a0a499-88a2-44a4-b4c2-2aceb4fceb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8d2fd-8bb6-4d2c-9d46-11c988bee5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0a499-88a2-44a4-b4c2-2aceb4fce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1E5010-4887-481B-8890-737471D9836F}"/>
</file>

<file path=customXml/itemProps2.xml><?xml version="1.0" encoding="utf-8"?>
<ds:datastoreItem xmlns:ds="http://schemas.openxmlformats.org/officeDocument/2006/customXml" ds:itemID="{11C8C170-8281-41A0-9AF8-393325AB6C20}"/>
</file>

<file path=customXml/itemProps3.xml><?xml version="1.0" encoding="utf-8"?>
<ds:datastoreItem xmlns:ds="http://schemas.openxmlformats.org/officeDocument/2006/customXml" ds:itemID="{949D1100-F8D2-4F55-8E95-999EAD4CDC2B}"/>
</file>

<file path=docProps/app.xml><?xml version="1.0" encoding="utf-8"?>
<Properties xmlns="http://schemas.openxmlformats.org/officeDocument/2006/extended-properties" xmlns:vt="http://schemas.openxmlformats.org/officeDocument/2006/docPropsVTypes">
  <Template>20170601NKDpraktijkenin ONLverband.ppt</Template>
  <TotalTime>1941</TotalTime>
  <Words>396</Words>
  <Application>Microsoft Office PowerPoint</Application>
  <PresentationFormat>Diavoorstelling (4:3)</PresentationFormat>
  <Paragraphs>111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Arial</vt:lpstr>
      <vt:lpstr>Arial     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Marijke van Grafhorst</dc:creator>
  <cp:lastModifiedBy>NKD Info</cp:lastModifiedBy>
  <cp:revision>89</cp:revision>
  <cp:lastPrinted>2019-02-08T09:22:29Z</cp:lastPrinted>
  <dcterms:created xsi:type="dcterms:W3CDTF">2017-11-13T10:18:41Z</dcterms:created>
  <dcterms:modified xsi:type="dcterms:W3CDTF">2019-02-13T09:26:32Z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0x01010040E1156BFD27524982E17921D657B115</vt:lpwstr>
  </property>
</Properties>
</file>