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9" r:id="rId2"/>
    <p:sldMasterId id="2147483691" r:id="rId3"/>
  </p:sldMasterIdLst>
  <p:notesMasterIdLst>
    <p:notesMasterId r:id="rId29"/>
  </p:notesMasterIdLst>
  <p:handoutMasterIdLst>
    <p:handoutMasterId r:id="rId30"/>
  </p:handoutMasterIdLst>
  <p:sldIdLst>
    <p:sldId id="256" r:id="rId4"/>
    <p:sldId id="265" r:id="rId5"/>
    <p:sldId id="272" r:id="rId6"/>
    <p:sldId id="302" r:id="rId7"/>
    <p:sldId id="298" r:id="rId8"/>
    <p:sldId id="273" r:id="rId9"/>
    <p:sldId id="278" r:id="rId10"/>
    <p:sldId id="300" r:id="rId11"/>
    <p:sldId id="279" r:id="rId12"/>
    <p:sldId id="280" r:id="rId13"/>
    <p:sldId id="281" r:id="rId14"/>
    <p:sldId id="293" r:id="rId15"/>
    <p:sldId id="294" r:id="rId16"/>
    <p:sldId id="285" r:id="rId17"/>
    <p:sldId id="290" r:id="rId18"/>
    <p:sldId id="296" r:id="rId19"/>
    <p:sldId id="297" r:id="rId20"/>
    <p:sldId id="291" r:id="rId21"/>
    <p:sldId id="274" r:id="rId22"/>
    <p:sldId id="295" r:id="rId23"/>
    <p:sldId id="301" r:id="rId24"/>
    <p:sldId id="271" r:id="rId25"/>
    <p:sldId id="267" r:id="rId26"/>
    <p:sldId id="292" r:id="rId27"/>
    <p:sldId id="268" r:id="rId28"/>
  </p:sldIdLst>
  <p:sldSz cx="9144000" cy="6858000" type="screen4x3"/>
  <p:notesSz cx="6864350" cy="99964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56"/>
    <a:srgbClr val="C00000"/>
    <a:srgbClr val="84004F"/>
    <a:srgbClr val="84014F"/>
    <a:srgbClr val="D32E0E"/>
    <a:srgbClr val="D4310F"/>
    <a:srgbClr val="D82580"/>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4" autoAdjust="0"/>
    <p:restoredTop sz="94660" autoAdjust="0"/>
  </p:normalViewPr>
  <p:slideViewPr>
    <p:cSldViewPr snapToGrid="0" snapToObjects="1">
      <p:cViewPr varScale="1">
        <p:scale>
          <a:sx n="63" d="100"/>
          <a:sy n="63" d="100"/>
        </p:scale>
        <p:origin x="12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A4035C-358C-429A-B838-4A1BDBFBA598}"/>
              </a:ext>
            </a:extLst>
          </p:cNvPr>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nl-NL"/>
          </a:p>
        </p:txBody>
      </p:sp>
      <p:sp>
        <p:nvSpPr>
          <p:cNvPr id="3" name="Tijdelijke aanduiding voor datum 2">
            <a:extLst>
              <a:ext uri="{FF2B5EF4-FFF2-40B4-BE49-F238E27FC236}">
                <a16:creationId xmlns:a16="http://schemas.microsoft.com/office/drawing/2014/main" id="{E9043C2E-FC1B-49DC-B93D-AE22430D1CE5}"/>
              </a:ext>
            </a:extLst>
          </p:cNvPr>
          <p:cNvSpPr>
            <a:spLocks noGrp="1"/>
          </p:cNvSpPr>
          <p:nvPr>
            <p:ph type="dt" sz="quarter" idx="1"/>
          </p:nvPr>
        </p:nvSpPr>
        <p:spPr>
          <a:xfrm>
            <a:off x="3888210" y="0"/>
            <a:ext cx="2974552" cy="501560"/>
          </a:xfrm>
          <a:prstGeom prst="rect">
            <a:avLst/>
          </a:prstGeom>
        </p:spPr>
        <p:txBody>
          <a:bodyPr vert="horz" lIns="96341" tIns="48171" rIns="96341" bIns="48171" rtlCol="0"/>
          <a:lstStyle>
            <a:lvl1pPr algn="r">
              <a:defRPr sz="1300"/>
            </a:lvl1pPr>
          </a:lstStyle>
          <a:p>
            <a:fld id="{9F00CD11-4E8D-4F2D-9946-11C4B4983B5C}" type="datetimeFigureOut">
              <a:rPr lang="nl-NL" smtClean="0"/>
              <a:t>6-2-2018</a:t>
            </a:fld>
            <a:endParaRPr lang="nl-NL"/>
          </a:p>
        </p:txBody>
      </p:sp>
      <p:sp>
        <p:nvSpPr>
          <p:cNvPr id="4" name="Tijdelijke aanduiding voor voettekst 3">
            <a:extLst>
              <a:ext uri="{FF2B5EF4-FFF2-40B4-BE49-F238E27FC236}">
                <a16:creationId xmlns:a16="http://schemas.microsoft.com/office/drawing/2014/main" id="{C11B729E-465E-4079-95A0-8D9F405F2CF7}"/>
              </a:ext>
            </a:extLst>
          </p:cNvPr>
          <p:cNvSpPr>
            <a:spLocks noGrp="1"/>
          </p:cNvSpPr>
          <p:nvPr>
            <p:ph type="ftr" sz="quarter" idx="2"/>
          </p:nvPr>
        </p:nvSpPr>
        <p:spPr>
          <a:xfrm>
            <a:off x="0" y="9494929"/>
            <a:ext cx="2974552" cy="501559"/>
          </a:xfrm>
          <a:prstGeom prst="rect">
            <a:avLst/>
          </a:prstGeom>
        </p:spPr>
        <p:txBody>
          <a:bodyPr vert="horz" lIns="96341" tIns="48171" rIns="96341" bIns="48171" rtlCol="0" anchor="b"/>
          <a:lstStyle>
            <a:lvl1pPr algn="l">
              <a:defRPr sz="1300"/>
            </a:lvl1pPr>
          </a:lstStyle>
          <a:p>
            <a:endParaRPr lang="nl-NL"/>
          </a:p>
        </p:txBody>
      </p:sp>
      <p:sp>
        <p:nvSpPr>
          <p:cNvPr id="5" name="Tijdelijke aanduiding voor dianummer 4">
            <a:extLst>
              <a:ext uri="{FF2B5EF4-FFF2-40B4-BE49-F238E27FC236}">
                <a16:creationId xmlns:a16="http://schemas.microsoft.com/office/drawing/2014/main" id="{9D866563-E6D1-44F2-BDCF-D62415F3B288}"/>
              </a:ext>
            </a:extLst>
          </p:cNvPr>
          <p:cNvSpPr>
            <a:spLocks noGrp="1"/>
          </p:cNvSpPr>
          <p:nvPr>
            <p:ph type="sldNum" sz="quarter" idx="3"/>
          </p:nvPr>
        </p:nvSpPr>
        <p:spPr>
          <a:xfrm>
            <a:off x="3888210" y="9494929"/>
            <a:ext cx="2974552" cy="501559"/>
          </a:xfrm>
          <a:prstGeom prst="rect">
            <a:avLst/>
          </a:prstGeom>
        </p:spPr>
        <p:txBody>
          <a:bodyPr vert="horz" lIns="96341" tIns="48171" rIns="96341" bIns="48171" rtlCol="0" anchor="b"/>
          <a:lstStyle>
            <a:lvl1pPr algn="r">
              <a:defRPr sz="1300"/>
            </a:lvl1pPr>
          </a:lstStyle>
          <a:p>
            <a:fld id="{C902C145-B4D9-463A-90AA-6AA8BCCFA803}" type="slidenum">
              <a:rPr lang="nl-NL" smtClean="0"/>
              <a:t>‹nr.›</a:t>
            </a:fld>
            <a:endParaRPr lang="nl-NL"/>
          </a:p>
        </p:txBody>
      </p:sp>
    </p:spTree>
    <p:extLst>
      <p:ext uri="{BB962C8B-B14F-4D97-AF65-F5344CB8AC3E}">
        <p14:creationId xmlns:p14="http://schemas.microsoft.com/office/powerpoint/2010/main" val="4287853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nl-NL"/>
          </a:p>
        </p:txBody>
      </p:sp>
      <p:sp>
        <p:nvSpPr>
          <p:cNvPr id="3" name="Tijdelijke aanduiding voor datum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C02870B7-1AA0-4C6F-A6B0-2A8410BADBF3}" type="datetimeFigureOut">
              <a:rPr lang="nl-NL" smtClean="0"/>
              <a:t>6-2-2018</a:t>
            </a:fld>
            <a:endParaRPr lang="nl-NL"/>
          </a:p>
        </p:txBody>
      </p:sp>
      <p:sp>
        <p:nvSpPr>
          <p:cNvPr id="4" name="Tijdelijke aanduiding voor dia-afbeelding 3"/>
          <p:cNvSpPr>
            <a:spLocks noGrp="1" noRot="1" noChangeAspect="1"/>
          </p:cNvSpPr>
          <p:nvPr>
            <p:ph type="sldImg" idx="2"/>
          </p:nvPr>
        </p:nvSpPr>
        <p:spPr>
          <a:xfrm>
            <a:off x="1184275" y="1249363"/>
            <a:ext cx="4495800" cy="3373437"/>
          </a:xfrm>
          <a:prstGeom prst="rect">
            <a:avLst/>
          </a:prstGeom>
          <a:noFill/>
          <a:ln w="12700">
            <a:solidFill>
              <a:prstClr val="black"/>
            </a:solidFill>
          </a:ln>
        </p:spPr>
        <p:txBody>
          <a:bodyPr vert="horz" lIns="96341" tIns="48171" rIns="96341" bIns="48171" rtlCol="0" anchor="ctr"/>
          <a:lstStyle/>
          <a:p>
            <a:endParaRPr lang="nl-NL"/>
          </a:p>
        </p:txBody>
      </p:sp>
      <p:sp>
        <p:nvSpPr>
          <p:cNvPr id="5" name="Tijdelijke aanduiding voor notities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340D46B9-6CC0-4921-B7FD-3DF5F2208F18}" type="slidenum">
              <a:rPr lang="nl-NL" smtClean="0"/>
              <a:t>‹nr.›</a:t>
            </a:fld>
            <a:endParaRPr lang="nl-NL"/>
          </a:p>
        </p:txBody>
      </p:sp>
    </p:spTree>
    <p:extLst>
      <p:ext uri="{BB962C8B-B14F-4D97-AF65-F5344CB8AC3E}">
        <p14:creationId xmlns:p14="http://schemas.microsoft.com/office/powerpoint/2010/main" val="156359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63412">
              <a:defRPr/>
            </a:pPr>
            <a:r>
              <a:rPr lang="nl-NL" dirty="0"/>
              <a:t>De nieuwe</a:t>
            </a:r>
            <a:r>
              <a:rPr lang="nl-NL" baseline="0" dirty="0"/>
              <a:t> huisstijl </a:t>
            </a:r>
            <a:r>
              <a:rPr lang="nl-NL" dirty="0"/>
              <a:t>In de</a:t>
            </a:r>
            <a:r>
              <a:rPr lang="nl-NL" baseline="0" dirty="0"/>
              <a:t> huisstijl wordt het samengaan van NRD en KD zichtbaar in het lintje!!</a:t>
            </a:r>
            <a:endParaRPr lang="nl-NL" dirty="0"/>
          </a:p>
          <a:p>
            <a:endParaRPr lang="nl-NL" dirty="0"/>
          </a:p>
        </p:txBody>
      </p:sp>
      <p:sp>
        <p:nvSpPr>
          <p:cNvPr id="4" name="Tijdelijke aanduiding voor dianummer 3"/>
          <p:cNvSpPr>
            <a:spLocks noGrp="1"/>
          </p:cNvSpPr>
          <p:nvPr>
            <p:ph type="sldNum" sz="quarter" idx="10"/>
          </p:nvPr>
        </p:nvSpPr>
        <p:spPr/>
        <p:txBody>
          <a:bodyPr/>
          <a:lstStyle/>
          <a:p>
            <a:fld id="{340D46B9-6CC0-4921-B7FD-3DF5F2208F18}" type="slidenum">
              <a:rPr lang="nl-NL" smtClean="0"/>
              <a:t>1</a:t>
            </a:fld>
            <a:endParaRPr lang="nl-NL"/>
          </a:p>
        </p:txBody>
      </p:sp>
    </p:spTree>
    <p:extLst>
      <p:ext uri="{BB962C8B-B14F-4D97-AF65-F5344CB8AC3E}">
        <p14:creationId xmlns:p14="http://schemas.microsoft.com/office/powerpoint/2010/main" val="104150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Nieuwsbrief</a:t>
            </a:r>
          </a:p>
        </p:txBody>
      </p:sp>
      <p:sp>
        <p:nvSpPr>
          <p:cNvPr id="4" name="Tijdelijke aanduiding voor dianummer 3"/>
          <p:cNvSpPr>
            <a:spLocks noGrp="1"/>
          </p:cNvSpPr>
          <p:nvPr>
            <p:ph type="sldNum" sz="quarter" idx="10"/>
          </p:nvPr>
        </p:nvSpPr>
        <p:spPr/>
        <p:txBody>
          <a:bodyPr/>
          <a:lstStyle/>
          <a:p>
            <a:fld id="{340D46B9-6CC0-4921-B7FD-3DF5F2208F18}" type="slidenum">
              <a:rPr lang="nl-NL" smtClean="0"/>
              <a:t>2</a:t>
            </a:fld>
            <a:endParaRPr lang="nl-NL"/>
          </a:p>
        </p:txBody>
      </p:sp>
    </p:spTree>
    <p:extLst>
      <p:ext uri="{BB962C8B-B14F-4D97-AF65-F5344CB8AC3E}">
        <p14:creationId xmlns:p14="http://schemas.microsoft.com/office/powerpoint/2010/main" val="399396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Nieuwsbrief</a:t>
            </a:r>
          </a:p>
        </p:txBody>
      </p:sp>
      <p:sp>
        <p:nvSpPr>
          <p:cNvPr id="4" name="Tijdelijke aanduiding voor dianummer 3"/>
          <p:cNvSpPr>
            <a:spLocks noGrp="1"/>
          </p:cNvSpPr>
          <p:nvPr>
            <p:ph type="sldNum" sz="quarter" idx="10"/>
          </p:nvPr>
        </p:nvSpPr>
        <p:spPr/>
        <p:txBody>
          <a:bodyPr/>
          <a:lstStyle/>
          <a:p>
            <a:fld id="{340D46B9-6CC0-4921-B7FD-3DF5F2208F18}" type="slidenum">
              <a:rPr lang="nl-NL" smtClean="0"/>
              <a:t>3</a:t>
            </a:fld>
            <a:endParaRPr lang="nl-NL"/>
          </a:p>
        </p:txBody>
      </p:sp>
    </p:spTree>
    <p:extLst>
      <p:ext uri="{BB962C8B-B14F-4D97-AF65-F5344CB8AC3E}">
        <p14:creationId xmlns:p14="http://schemas.microsoft.com/office/powerpoint/2010/main" val="374114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40D46B9-6CC0-4921-B7FD-3DF5F2208F18}" type="slidenum">
              <a:rPr lang="nl-NL" smtClean="0"/>
              <a:t>4</a:t>
            </a:fld>
            <a:endParaRPr lang="nl-NL"/>
          </a:p>
        </p:txBody>
      </p:sp>
    </p:spTree>
    <p:extLst>
      <p:ext uri="{BB962C8B-B14F-4D97-AF65-F5344CB8AC3E}">
        <p14:creationId xmlns:p14="http://schemas.microsoft.com/office/powerpoint/2010/main" val="2535564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Nieuwsbrief</a:t>
            </a:r>
          </a:p>
        </p:txBody>
      </p:sp>
      <p:sp>
        <p:nvSpPr>
          <p:cNvPr id="4" name="Tijdelijke aanduiding voor dianummer 3"/>
          <p:cNvSpPr>
            <a:spLocks noGrp="1"/>
          </p:cNvSpPr>
          <p:nvPr>
            <p:ph type="sldNum" sz="quarter" idx="10"/>
          </p:nvPr>
        </p:nvSpPr>
        <p:spPr/>
        <p:txBody>
          <a:bodyPr/>
          <a:lstStyle/>
          <a:p>
            <a:fld id="{340D46B9-6CC0-4921-B7FD-3DF5F2208F18}" type="slidenum">
              <a:rPr lang="nl-NL" smtClean="0"/>
              <a:t>6</a:t>
            </a:fld>
            <a:endParaRPr lang="nl-NL"/>
          </a:p>
        </p:txBody>
      </p:sp>
    </p:spTree>
    <p:extLst>
      <p:ext uri="{BB962C8B-B14F-4D97-AF65-F5344CB8AC3E}">
        <p14:creationId xmlns:p14="http://schemas.microsoft.com/office/powerpoint/2010/main" val="13600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Nieuwsbrief</a:t>
            </a:r>
          </a:p>
        </p:txBody>
      </p:sp>
      <p:sp>
        <p:nvSpPr>
          <p:cNvPr id="4" name="Tijdelijke aanduiding voor dianummer 3"/>
          <p:cNvSpPr>
            <a:spLocks noGrp="1"/>
          </p:cNvSpPr>
          <p:nvPr>
            <p:ph type="sldNum" sz="quarter" idx="10"/>
          </p:nvPr>
        </p:nvSpPr>
        <p:spPr/>
        <p:txBody>
          <a:bodyPr/>
          <a:lstStyle/>
          <a:p>
            <a:fld id="{340D46B9-6CC0-4921-B7FD-3DF5F2208F18}" type="slidenum">
              <a:rPr lang="nl-NL" smtClean="0"/>
              <a:t>19</a:t>
            </a:fld>
            <a:endParaRPr lang="nl-NL"/>
          </a:p>
        </p:txBody>
      </p:sp>
    </p:spTree>
    <p:extLst>
      <p:ext uri="{BB962C8B-B14F-4D97-AF65-F5344CB8AC3E}">
        <p14:creationId xmlns:p14="http://schemas.microsoft.com/office/powerpoint/2010/main" val="101190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Nieuwsbrief</a:t>
            </a:r>
          </a:p>
        </p:txBody>
      </p:sp>
      <p:sp>
        <p:nvSpPr>
          <p:cNvPr id="4" name="Tijdelijke aanduiding voor dianummer 3"/>
          <p:cNvSpPr>
            <a:spLocks noGrp="1"/>
          </p:cNvSpPr>
          <p:nvPr>
            <p:ph type="sldNum" sz="quarter" idx="10"/>
          </p:nvPr>
        </p:nvSpPr>
        <p:spPr/>
        <p:txBody>
          <a:bodyPr/>
          <a:lstStyle/>
          <a:p>
            <a:fld id="{340D46B9-6CC0-4921-B7FD-3DF5F2208F18}" type="slidenum">
              <a:rPr lang="nl-NL" smtClean="0"/>
              <a:t>22</a:t>
            </a:fld>
            <a:endParaRPr lang="nl-NL"/>
          </a:p>
        </p:txBody>
      </p:sp>
    </p:spTree>
    <p:extLst>
      <p:ext uri="{BB962C8B-B14F-4D97-AF65-F5344CB8AC3E}">
        <p14:creationId xmlns:p14="http://schemas.microsoft.com/office/powerpoint/2010/main" val="382109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2016-02-10 Rambam  Aanleiding</a:t>
            </a:r>
          </a:p>
          <a:p>
            <a:r>
              <a:rPr lang="nl-NL" dirty="0"/>
              <a:t>Van meet af aan hebben</a:t>
            </a:r>
            <a:r>
              <a:rPr lang="nl-NL" baseline="0" dirty="0"/>
              <a:t> de beroepsverenigingen NVO en NIP en KD samen opgetrokken. In de </a:t>
            </a:r>
            <a:r>
              <a:rPr lang="nl-NL" baseline="0" dirty="0" err="1"/>
              <a:t>prezi</a:t>
            </a:r>
            <a:r>
              <a:rPr lang="nl-NL" baseline="0" dirty="0"/>
              <a:t> dyslexie, kader voor onderwijs en zorg geven we schematische aan </a:t>
            </a:r>
            <a:r>
              <a:rPr lang="nl-NL" sz="1300" dirty="0"/>
              <a:t>wat bij dyslexiezorg in onderwijs en vergoede zorg de kaders voor onderwijs en zorg zijn. Dit om de kwaliteit en doelmatigheid te verbeteren zodat leerlingen die de diagnose dyslexie of ernstige enkelvoudige dyslexie hebben de juiste ondersteuning krijgen in het funderend onderwijs. En om het misbruik van de bestaande regelingen terug te dringen en een eind te maken aan het hoge aantal dyslexieverklaringen in het voortgezet onderwijs. Een brede vakinhoudelijke richtlijn voor dyslexie</a:t>
            </a:r>
            <a:endParaRPr lang="nl-NL" dirty="0"/>
          </a:p>
        </p:txBody>
      </p:sp>
      <p:sp>
        <p:nvSpPr>
          <p:cNvPr id="4" name="Tijdelijke aanduiding voor dianummer 3"/>
          <p:cNvSpPr>
            <a:spLocks noGrp="1"/>
          </p:cNvSpPr>
          <p:nvPr>
            <p:ph type="sldNum" sz="quarter" idx="10"/>
          </p:nvPr>
        </p:nvSpPr>
        <p:spPr/>
        <p:txBody>
          <a:bodyPr/>
          <a:lstStyle/>
          <a:p>
            <a:fld id="{09EE2831-11BB-42F2-A62E-7FC30F0B18B0}" type="slidenum">
              <a:rPr lang="nl-NL" smtClean="0">
                <a:solidFill>
                  <a:prstClr val="black"/>
                </a:solidFill>
              </a:rPr>
              <a:pPr/>
              <a:t>23</a:t>
            </a:fld>
            <a:endParaRPr lang="nl-NL">
              <a:solidFill>
                <a:prstClr val="black"/>
              </a:solidFill>
            </a:endParaRPr>
          </a:p>
        </p:txBody>
      </p:sp>
    </p:spTree>
    <p:extLst>
      <p:ext uri="{BB962C8B-B14F-4D97-AF65-F5344CB8AC3E}">
        <p14:creationId xmlns:p14="http://schemas.microsoft.com/office/powerpoint/2010/main" val="1172687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9EE2831-11BB-42F2-A62E-7FC30F0B18B0}" type="slidenum">
              <a:rPr lang="nl-NL" smtClean="0">
                <a:solidFill>
                  <a:prstClr val="black"/>
                </a:solidFill>
              </a:rPr>
              <a:pPr/>
              <a:t>24</a:t>
            </a:fld>
            <a:endParaRPr lang="nl-NL">
              <a:solidFill>
                <a:prstClr val="black"/>
              </a:solidFill>
            </a:endParaRPr>
          </a:p>
        </p:txBody>
      </p:sp>
    </p:spTree>
    <p:extLst>
      <p:ext uri="{BB962C8B-B14F-4D97-AF65-F5344CB8AC3E}">
        <p14:creationId xmlns:p14="http://schemas.microsoft.com/office/powerpoint/2010/main" val="3521197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Voorblad Presentatie">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4236967" y="4208931"/>
            <a:ext cx="4112911" cy="1655762"/>
          </a:xfrm>
          <a:prstGeom prst="rect">
            <a:avLst/>
          </a:prstGeom>
        </p:spPr>
        <p:txBody>
          <a:bodyPr>
            <a:normAutofit/>
          </a:bodyPr>
          <a:lstStyle>
            <a:lvl1pPr marL="0" indent="0" algn="l">
              <a:buNone/>
              <a:defRPr sz="1600" baseline="0">
                <a:solidFill>
                  <a:srgbClr val="84004F"/>
                </a:solidFill>
                <a:latin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Type hier de maker van de presentatie</a:t>
            </a:r>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32106"/>
            <a:ext cx="7444154" cy="1202201"/>
          </a:xfrm>
          <a:prstGeom prst="rect">
            <a:avLst/>
          </a:prstGeom>
        </p:spPr>
      </p:pic>
    </p:spTree>
    <p:extLst>
      <p:ext uri="{BB962C8B-B14F-4D97-AF65-F5344CB8AC3E}">
        <p14:creationId xmlns:p14="http://schemas.microsoft.com/office/powerpoint/2010/main" val="36470071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72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42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1710">
                <a:solidFill>
                  <a:schemeClr val="tx1">
                    <a:tint val="75000"/>
                  </a:schemeClr>
                </a:solidFill>
              </a:defRPr>
            </a:lvl1pPr>
            <a:lvl2pPr marL="390952" indent="0">
              <a:buNone/>
              <a:defRPr sz="1539">
                <a:solidFill>
                  <a:schemeClr val="tx1">
                    <a:tint val="75000"/>
                  </a:schemeClr>
                </a:solidFill>
              </a:defRPr>
            </a:lvl2pPr>
            <a:lvl3pPr marL="781903" indent="0">
              <a:buNone/>
              <a:defRPr sz="1368">
                <a:solidFill>
                  <a:schemeClr val="tx1">
                    <a:tint val="75000"/>
                  </a:schemeClr>
                </a:solidFill>
              </a:defRPr>
            </a:lvl3pPr>
            <a:lvl4pPr marL="1172855" indent="0">
              <a:buNone/>
              <a:defRPr sz="1197">
                <a:solidFill>
                  <a:schemeClr val="tx1">
                    <a:tint val="75000"/>
                  </a:schemeClr>
                </a:solidFill>
              </a:defRPr>
            </a:lvl4pPr>
            <a:lvl5pPr marL="1563807" indent="0">
              <a:buNone/>
              <a:defRPr sz="1197">
                <a:solidFill>
                  <a:schemeClr val="tx1">
                    <a:tint val="75000"/>
                  </a:schemeClr>
                </a:solidFill>
              </a:defRPr>
            </a:lvl5pPr>
            <a:lvl6pPr marL="1954759" indent="0">
              <a:buNone/>
              <a:defRPr sz="1197">
                <a:solidFill>
                  <a:schemeClr val="tx1">
                    <a:tint val="75000"/>
                  </a:schemeClr>
                </a:solidFill>
              </a:defRPr>
            </a:lvl6pPr>
            <a:lvl7pPr marL="2345710" indent="0">
              <a:buNone/>
              <a:defRPr sz="1197">
                <a:solidFill>
                  <a:schemeClr val="tx1">
                    <a:tint val="75000"/>
                  </a:schemeClr>
                </a:solidFill>
              </a:defRPr>
            </a:lvl7pPr>
            <a:lvl8pPr marL="2736662" indent="0">
              <a:buNone/>
              <a:defRPr sz="1197">
                <a:solidFill>
                  <a:schemeClr val="tx1">
                    <a:tint val="75000"/>
                  </a:schemeClr>
                </a:solidFill>
              </a:defRPr>
            </a:lvl8pPr>
            <a:lvl9pPr marL="3127614" indent="0">
              <a:buNone/>
              <a:defRPr sz="1197">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08525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2"/>
            <a:ext cx="4038600" cy="4525963"/>
          </a:xfrm>
        </p:spPr>
        <p:txBody>
          <a:bodyPr/>
          <a:lstStyle>
            <a:lvl1pPr>
              <a:defRPr sz="2394"/>
            </a:lvl1pPr>
            <a:lvl2pPr>
              <a:defRPr sz="2052"/>
            </a:lvl2pPr>
            <a:lvl3pPr>
              <a:defRPr sz="1710"/>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2"/>
            <a:ext cx="4038600" cy="4525963"/>
          </a:xfrm>
        </p:spPr>
        <p:txBody>
          <a:bodyPr/>
          <a:lstStyle>
            <a:lvl1pPr>
              <a:defRPr sz="2394"/>
            </a:lvl1pPr>
            <a:lvl2pPr>
              <a:defRPr sz="2052"/>
            </a:lvl2pPr>
            <a:lvl3pPr>
              <a:defRPr sz="1710"/>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2985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052" b="1"/>
            </a:lvl1pPr>
            <a:lvl2pPr marL="390952" indent="0">
              <a:buNone/>
              <a:defRPr sz="1710" b="1"/>
            </a:lvl2pPr>
            <a:lvl3pPr marL="781903" indent="0">
              <a:buNone/>
              <a:defRPr sz="1539" b="1"/>
            </a:lvl3pPr>
            <a:lvl4pPr marL="1172855" indent="0">
              <a:buNone/>
              <a:defRPr sz="1368" b="1"/>
            </a:lvl4pPr>
            <a:lvl5pPr marL="1563807" indent="0">
              <a:buNone/>
              <a:defRPr sz="1368" b="1"/>
            </a:lvl5pPr>
            <a:lvl6pPr marL="1954759" indent="0">
              <a:buNone/>
              <a:defRPr sz="1368" b="1"/>
            </a:lvl6pPr>
            <a:lvl7pPr marL="2345710" indent="0">
              <a:buNone/>
              <a:defRPr sz="1368" b="1"/>
            </a:lvl7pPr>
            <a:lvl8pPr marL="2736662" indent="0">
              <a:buNone/>
              <a:defRPr sz="1368" b="1"/>
            </a:lvl8pPr>
            <a:lvl9pPr marL="3127614" indent="0">
              <a:buNone/>
              <a:defRPr sz="1368"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052"/>
            </a:lvl1pPr>
            <a:lvl2pPr>
              <a:defRPr sz="1710"/>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052" b="1"/>
            </a:lvl1pPr>
            <a:lvl2pPr marL="390952" indent="0">
              <a:buNone/>
              <a:defRPr sz="1710" b="1"/>
            </a:lvl2pPr>
            <a:lvl3pPr marL="781903" indent="0">
              <a:buNone/>
              <a:defRPr sz="1539" b="1"/>
            </a:lvl3pPr>
            <a:lvl4pPr marL="1172855" indent="0">
              <a:buNone/>
              <a:defRPr sz="1368" b="1"/>
            </a:lvl4pPr>
            <a:lvl5pPr marL="1563807" indent="0">
              <a:buNone/>
              <a:defRPr sz="1368" b="1"/>
            </a:lvl5pPr>
            <a:lvl6pPr marL="1954759" indent="0">
              <a:buNone/>
              <a:defRPr sz="1368" b="1"/>
            </a:lvl6pPr>
            <a:lvl7pPr marL="2345710" indent="0">
              <a:buNone/>
              <a:defRPr sz="1368" b="1"/>
            </a:lvl7pPr>
            <a:lvl8pPr marL="2736662" indent="0">
              <a:buNone/>
              <a:defRPr sz="1368" b="1"/>
            </a:lvl8pPr>
            <a:lvl9pPr marL="3127614" indent="0">
              <a:buNone/>
              <a:defRPr sz="1368"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052"/>
            </a:lvl1pPr>
            <a:lvl2pPr>
              <a:defRPr sz="1710"/>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40504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673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322705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710" b="1"/>
            </a:lvl1pPr>
          </a:lstStyle>
          <a:p>
            <a:r>
              <a:rPr lang="nl-NL"/>
              <a:t>Klik om de stijl te bewerken</a:t>
            </a:r>
          </a:p>
        </p:txBody>
      </p:sp>
      <p:sp>
        <p:nvSpPr>
          <p:cNvPr id="3" name="Tijdelijke aanduiding voor inhoud 2"/>
          <p:cNvSpPr>
            <a:spLocks noGrp="1"/>
          </p:cNvSpPr>
          <p:nvPr>
            <p:ph idx="1"/>
          </p:nvPr>
        </p:nvSpPr>
        <p:spPr>
          <a:xfrm>
            <a:off x="3575050" y="273052"/>
            <a:ext cx="5111750" cy="5853113"/>
          </a:xfrm>
        </p:spPr>
        <p:txBody>
          <a:bodyPr/>
          <a:lstStyle>
            <a:lvl1pPr>
              <a:defRPr sz="2736"/>
            </a:lvl1pPr>
            <a:lvl2pPr>
              <a:defRPr sz="2394"/>
            </a:lvl2pPr>
            <a:lvl3pPr>
              <a:defRPr sz="2052"/>
            </a:lvl3pPr>
            <a:lvl4pPr>
              <a:defRPr sz="1710"/>
            </a:lvl4pPr>
            <a:lvl5pPr>
              <a:defRPr sz="1710"/>
            </a:lvl5pPr>
            <a:lvl6pPr>
              <a:defRPr sz="1710"/>
            </a:lvl6pPr>
            <a:lvl7pPr>
              <a:defRPr sz="1710"/>
            </a:lvl7pPr>
            <a:lvl8pPr>
              <a:defRPr sz="1710"/>
            </a:lvl8pPr>
            <a:lvl9pPr>
              <a:defRPr sz="171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197"/>
            </a:lvl1pPr>
            <a:lvl2pPr marL="390952" indent="0">
              <a:buNone/>
              <a:defRPr sz="1026"/>
            </a:lvl2pPr>
            <a:lvl3pPr marL="781903" indent="0">
              <a:buNone/>
              <a:defRPr sz="855"/>
            </a:lvl3pPr>
            <a:lvl4pPr marL="1172855" indent="0">
              <a:buNone/>
              <a:defRPr sz="770"/>
            </a:lvl4pPr>
            <a:lvl5pPr marL="1563807" indent="0">
              <a:buNone/>
              <a:defRPr sz="770"/>
            </a:lvl5pPr>
            <a:lvl6pPr marL="1954759" indent="0">
              <a:buNone/>
              <a:defRPr sz="770"/>
            </a:lvl6pPr>
            <a:lvl7pPr marL="2345710" indent="0">
              <a:buNone/>
              <a:defRPr sz="770"/>
            </a:lvl7pPr>
            <a:lvl8pPr marL="2736662" indent="0">
              <a:buNone/>
              <a:defRPr sz="770"/>
            </a:lvl8pPr>
            <a:lvl9pPr marL="3127614" indent="0">
              <a:buNone/>
              <a:defRPr sz="77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1272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71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2736"/>
            </a:lvl1pPr>
            <a:lvl2pPr marL="390952" indent="0">
              <a:buNone/>
              <a:defRPr sz="2394"/>
            </a:lvl2pPr>
            <a:lvl3pPr marL="781903" indent="0">
              <a:buNone/>
              <a:defRPr sz="2052"/>
            </a:lvl3pPr>
            <a:lvl4pPr marL="1172855" indent="0">
              <a:buNone/>
              <a:defRPr sz="1710"/>
            </a:lvl4pPr>
            <a:lvl5pPr marL="1563807" indent="0">
              <a:buNone/>
              <a:defRPr sz="1710"/>
            </a:lvl5pPr>
            <a:lvl6pPr marL="1954759" indent="0">
              <a:buNone/>
              <a:defRPr sz="1710"/>
            </a:lvl6pPr>
            <a:lvl7pPr marL="2345710" indent="0">
              <a:buNone/>
              <a:defRPr sz="1710"/>
            </a:lvl7pPr>
            <a:lvl8pPr marL="2736662" indent="0">
              <a:buNone/>
              <a:defRPr sz="1710"/>
            </a:lvl8pPr>
            <a:lvl9pPr marL="3127614" indent="0">
              <a:buNone/>
              <a:defRPr sz="171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197"/>
            </a:lvl1pPr>
            <a:lvl2pPr marL="390952" indent="0">
              <a:buNone/>
              <a:defRPr sz="1026"/>
            </a:lvl2pPr>
            <a:lvl3pPr marL="781903" indent="0">
              <a:buNone/>
              <a:defRPr sz="855"/>
            </a:lvl3pPr>
            <a:lvl4pPr marL="1172855" indent="0">
              <a:buNone/>
              <a:defRPr sz="770"/>
            </a:lvl4pPr>
            <a:lvl5pPr marL="1563807" indent="0">
              <a:buNone/>
              <a:defRPr sz="770"/>
            </a:lvl5pPr>
            <a:lvl6pPr marL="1954759" indent="0">
              <a:buNone/>
              <a:defRPr sz="770"/>
            </a:lvl6pPr>
            <a:lvl7pPr marL="2345710" indent="0">
              <a:buNone/>
              <a:defRPr sz="770"/>
            </a:lvl7pPr>
            <a:lvl8pPr marL="2736662" indent="0">
              <a:buNone/>
              <a:defRPr sz="770"/>
            </a:lvl8pPr>
            <a:lvl9pPr marL="3127614" indent="0">
              <a:buNone/>
              <a:defRPr sz="77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20171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08579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38607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90952" indent="0" algn="ctr">
              <a:buNone/>
              <a:defRPr>
                <a:solidFill>
                  <a:schemeClr val="tx1">
                    <a:tint val="75000"/>
                  </a:schemeClr>
                </a:solidFill>
              </a:defRPr>
            </a:lvl2pPr>
            <a:lvl3pPr marL="781903" indent="0" algn="ctr">
              <a:buNone/>
              <a:defRPr>
                <a:solidFill>
                  <a:schemeClr val="tx1">
                    <a:tint val="75000"/>
                  </a:schemeClr>
                </a:solidFill>
              </a:defRPr>
            </a:lvl3pPr>
            <a:lvl4pPr marL="1172855" indent="0" algn="ctr">
              <a:buNone/>
              <a:defRPr>
                <a:solidFill>
                  <a:schemeClr val="tx1">
                    <a:tint val="75000"/>
                  </a:schemeClr>
                </a:solidFill>
              </a:defRPr>
            </a:lvl4pPr>
            <a:lvl5pPr marL="1563807" indent="0" algn="ctr">
              <a:buNone/>
              <a:defRPr>
                <a:solidFill>
                  <a:schemeClr val="tx1">
                    <a:tint val="75000"/>
                  </a:schemeClr>
                </a:solidFill>
              </a:defRPr>
            </a:lvl5pPr>
            <a:lvl6pPr marL="1954759" indent="0" algn="ctr">
              <a:buNone/>
              <a:defRPr>
                <a:solidFill>
                  <a:schemeClr val="tx1">
                    <a:tint val="75000"/>
                  </a:schemeClr>
                </a:solidFill>
              </a:defRPr>
            </a:lvl6pPr>
            <a:lvl7pPr marL="2345710" indent="0" algn="ctr">
              <a:buNone/>
              <a:defRPr>
                <a:solidFill>
                  <a:schemeClr val="tx1">
                    <a:tint val="75000"/>
                  </a:schemeClr>
                </a:solidFill>
              </a:defRPr>
            </a:lvl7pPr>
            <a:lvl8pPr marL="2736662" indent="0" algn="ctr">
              <a:buNone/>
              <a:defRPr>
                <a:solidFill>
                  <a:schemeClr val="tx1">
                    <a:tint val="75000"/>
                  </a:schemeClr>
                </a:solidFill>
              </a:defRPr>
            </a:lvl8pPr>
            <a:lvl9pPr marL="3127614"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0272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presentatie dia tite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58888" y="2097088"/>
            <a:ext cx="7334102" cy="713019"/>
          </a:xfrm>
          <a:prstGeom prst="rect">
            <a:avLst/>
          </a:prstGeom>
        </p:spPr>
        <p:txBody>
          <a:bodyPr lIns="0" anchor="t" anchorCtr="0">
            <a:noAutofit/>
          </a:bodyPr>
          <a:lstStyle>
            <a:lvl1pPr algn="l" fontAlgn="ctr">
              <a:lnSpc>
                <a:spcPts val="3600"/>
              </a:lnSpc>
              <a:defRPr sz="2800" b="1" i="0" baseline="0">
                <a:solidFill>
                  <a:srgbClr val="D4310F"/>
                </a:solidFill>
                <a:latin typeface="arial" charset="0"/>
              </a:defRPr>
            </a:lvl1pPr>
          </a:lstStyle>
          <a:p>
            <a:r>
              <a:rPr lang="nl-NL" dirty="0"/>
              <a:t>Type hier titel van de presentatie</a:t>
            </a:r>
            <a:endParaRPr lang="en-US" dirty="0"/>
          </a:p>
        </p:txBody>
      </p:sp>
      <p:sp>
        <p:nvSpPr>
          <p:cNvPr id="3" name="Subtitle 2"/>
          <p:cNvSpPr>
            <a:spLocks noGrp="1"/>
          </p:cNvSpPr>
          <p:nvPr>
            <p:ph type="subTitle" idx="1" hasCustomPrompt="1"/>
          </p:nvPr>
        </p:nvSpPr>
        <p:spPr>
          <a:xfrm>
            <a:off x="1258888" y="2810107"/>
            <a:ext cx="7334102" cy="1655762"/>
          </a:xfrm>
          <a:prstGeom prst="rect">
            <a:avLst/>
          </a:prstGeom>
        </p:spPr>
        <p:txBody>
          <a:bodyPr lIns="0">
            <a:normAutofit/>
          </a:bodyPr>
          <a:lstStyle>
            <a:lvl1pPr marL="0" indent="0" algn="l">
              <a:lnSpc>
                <a:spcPts val="2800"/>
              </a:lnSpc>
              <a:buNone/>
              <a:defRPr sz="22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ondertitel van de presentatie</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346" y="269807"/>
            <a:ext cx="8073644" cy="303784"/>
          </a:xfrm>
          <a:prstGeom prst="rect">
            <a:avLst/>
          </a:prstGeom>
        </p:spPr>
      </p:pic>
    </p:spTree>
    <p:extLst>
      <p:ext uri="{BB962C8B-B14F-4D97-AF65-F5344CB8AC3E}">
        <p14:creationId xmlns:p14="http://schemas.microsoft.com/office/powerpoint/2010/main" val="1207650301"/>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208815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42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1710">
                <a:solidFill>
                  <a:schemeClr val="tx1">
                    <a:tint val="75000"/>
                  </a:schemeClr>
                </a:solidFill>
              </a:defRPr>
            </a:lvl1pPr>
            <a:lvl2pPr marL="390952" indent="0">
              <a:buNone/>
              <a:defRPr sz="1539">
                <a:solidFill>
                  <a:schemeClr val="tx1">
                    <a:tint val="75000"/>
                  </a:schemeClr>
                </a:solidFill>
              </a:defRPr>
            </a:lvl2pPr>
            <a:lvl3pPr marL="781903" indent="0">
              <a:buNone/>
              <a:defRPr sz="1368">
                <a:solidFill>
                  <a:schemeClr val="tx1">
                    <a:tint val="75000"/>
                  </a:schemeClr>
                </a:solidFill>
              </a:defRPr>
            </a:lvl3pPr>
            <a:lvl4pPr marL="1172855" indent="0">
              <a:buNone/>
              <a:defRPr sz="1197">
                <a:solidFill>
                  <a:schemeClr val="tx1">
                    <a:tint val="75000"/>
                  </a:schemeClr>
                </a:solidFill>
              </a:defRPr>
            </a:lvl4pPr>
            <a:lvl5pPr marL="1563807" indent="0">
              <a:buNone/>
              <a:defRPr sz="1197">
                <a:solidFill>
                  <a:schemeClr val="tx1">
                    <a:tint val="75000"/>
                  </a:schemeClr>
                </a:solidFill>
              </a:defRPr>
            </a:lvl5pPr>
            <a:lvl6pPr marL="1954759" indent="0">
              <a:buNone/>
              <a:defRPr sz="1197">
                <a:solidFill>
                  <a:schemeClr val="tx1">
                    <a:tint val="75000"/>
                  </a:schemeClr>
                </a:solidFill>
              </a:defRPr>
            </a:lvl6pPr>
            <a:lvl7pPr marL="2345710" indent="0">
              <a:buNone/>
              <a:defRPr sz="1197">
                <a:solidFill>
                  <a:schemeClr val="tx1">
                    <a:tint val="75000"/>
                  </a:schemeClr>
                </a:solidFill>
              </a:defRPr>
            </a:lvl7pPr>
            <a:lvl8pPr marL="2736662" indent="0">
              <a:buNone/>
              <a:defRPr sz="1197">
                <a:solidFill>
                  <a:schemeClr val="tx1">
                    <a:tint val="75000"/>
                  </a:schemeClr>
                </a:solidFill>
              </a:defRPr>
            </a:lvl8pPr>
            <a:lvl9pPr marL="3127614" indent="0">
              <a:buNone/>
              <a:defRPr sz="1197">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28508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2"/>
            <a:ext cx="4038600" cy="4525963"/>
          </a:xfrm>
        </p:spPr>
        <p:txBody>
          <a:bodyPr/>
          <a:lstStyle>
            <a:lvl1pPr>
              <a:defRPr sz="2394"/>
            </a:lvl1pPr>
            <a:lvl2pPr>
              <a:defRPr sz="2052"/>
            </a:lvl2pPr>
            <a:lvl3pPr>
              <a:defRPr sz="1710"/>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2"/>
            <a:ext cx="4038600" cy="4525963"/>
          </a:xfrm>
        </p:spPr>
        <p:txBody>
          <a:bodyPr/>
          <a:lstStyle>
            <a:lvl1pPr>
              <a:defRPr sz="2394"/>
            </a:lvl1pPr>
            <a:lvl2pPr>
              <a:defRPr sz="2052"/>
            </a:lvl2pPr>
            <a:lvl3pPr>
              <a:defRPr sz="1710"/>
            </a:lvl3pPr>
            <a:lvl4pPr>
              <a:defRPr sz="1539"/>
            </a:lvl4pPr>
            <a:lvl5pPr>
              <a:defRPr sz="1539"/>
            </a:lvl5pPr>
            <a:lvl6pPr>
              <a:defRPr sz="1539"/>
            </a:lvl6pPr>
            <a:lvl7pPr>
              <a:defRPr sz="1539"/>
            </a:lvl7pPr>
            <a:lvl8pPr>
              <a:defRPr sz="1539"/>
            </a:lvl8pPr>
            <a:lvl9pPr>
              <a:defRPr sz="1539"/>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07679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052" b="1"/>
            </a:lvl1pPr>
            <a:lvl2pPr marL="390952" indent="0">
              <a:buNone/>
              <a:defRPr sz="1710" b="1"/>
            </a:lvl2pPr>
            <a:lvl3pPr marL="781903" indent="0">
              <a:buNone/>
              <a:defRPr sz="1539" b="1"/>
            </a:lvl3pPr>
            <a:lvl4pPr marL="1172855" indent="0">
              <a:buNone/>
              <a:defRPr sz="1368" b="1"/>
            </a:lvl4pPr>
            <a:lvl5pPr marL="1563807" indent="0">
              <a:buNone/>
              <a:defRPr sz="1368" b="1"/>
            </a:lvl5pPr>
            <a:lvl6pPr marL="1954759" indent="0">
              <a:buNone/>
              <a:defRPr sz="1368" b="1"/>
            </a:lvl6pPr>
            <a:lvl7pPr marL="2345710" indent="0">
              <a:buNone/>
              <a:defRPr sz="1368" b="1"/>
            </a:lvl7pPr>
            <a:lvl8pPr marL="2736662" indent="0">
              <a:buNone/>
              <a:defRPr sz="1368" b="1"/>
            </a:lvl8pPr>
            <a:lvl9pPr marL="3127614" indent="0">
              <a:buNone/>
              <a:defRPr sz="1368"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052"/>
            </a:lvl1pPr>
            <a:lvl2pPr>
              <a:defRPr sz="1710"/>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052" b="1"/>
            </a:lvl1pPr>
            <a:lvl2pPr marL="390952" indent="0">
              <a:buNone/>
              <a:defRPr sz="1710" b="1"/>
            </a:lvl2pPr>
            <a:lvl3pPr marL="781903" indent="0">
              <a:buNone/>
              <a:defRPr sz="1539" b="1"/>
            </a:lvl3pPr>
            <a:lvl4pPr marL="1172855" indent="0">
              <a:buNone/>
              <a:defRPr sz="1368" b="1"/>
            </a:lvl4pPr>
            <a:lvl5pPr marL="1563807" indent="0">
              <a:buNone/>
              <a:defRPr sz="1368" b="1"/>
            </a:lvl5pPr>
            <a:lvl6pPr marL="1954759" indent="0">
              <a:buNone/>
              <a:defRPr sz="1368" b="1"/>
            </a:lvl6pPr>
            <a:lvl7pPr marL="2345710" indent="0">
              <a:buNone/>
              <a:defRPr sz="1368" b="1"/>
            </a:lvl7pPr>
            <a:lvl8pPr marL="2736662" indent="0">
              <a:buNone/>
              <a:defRPr sz="1368" b="1"/>
            </a:lvl8pPr>
            <a:lvl9pPr marL="3127614" indent="0">
              <a:buNone/>
              <a:defRPr sz="1368"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052"/>
            </a:lvl1pPr>
            <a:lvl2pPr>
              <a:defRPr sz="1710"/>
            </a:lvl2pPr>
            <a:lvl3pPr>
              <a:defRPr sz="1539"/>
            </a:lvl3pPr>
            <a:lvl4pPr>
              <a:defRPr sz="1368"/>
            </a:lvl4pPr>
            <a:lvl5pPr>
              <a:defRPr sz="1368"/>
            </a:lvl5pPr>
            <a:lvl6pPr>
              <a:defRPr sz="1368"/>
            </a:lvl6pPr>
            <a:lvl7pPr>
              <a:defRPr sz="1368"/>
            </a:lvl7pPr>
            <a:lvl8pPr>
              <a:defRPr sz="1368"/>
            </a:lvl8pPr>
            <a:lvl9pPr>
              <a:defRPr sz="1368"/>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708370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247849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60929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710" b="1"/>
            </a:lvl1pPr>
          </a:lstStyle>
          <a:p>
            <a:r>
              <a:rPr lang="nl-NL"/>
              <a:t>Klik om de stijl te bewerken</a:t>
            </a:r>
          </a:p>
        </p:txBody>
      </p:sp>
      <p:sp>
        <p:nvSpPr>
          <p:cNvPr id="3" name="Tijdelijke aanduiding voor inhoud 2"/>
          <p:cNvSpPr>
            <a:spLocks noGrp="1"/>
          </p:cNvSpPr>
          <p:nvPr>
            <p:ph idx="1"/>
          </p:nvPr>
        </p:nvSpPr>
        <p:spPr>
          <a:xfrm>
            <a:off x="3575050" y="273052"/>
            <a:ext cx="5111750" cy="5853113"/>
          </a:xfrm>
        </p:spPr>
        <p:txBody>
          <a:bodyPr/>
          <a:lstStyle>
            <a:lvl1pPr>
              <a:defRPr sz="2736"/>
            </a:lvl1pPr>
            <a:lvl2pPr>
              <a:defRPr sz="2394"/>
            </a:lvl2pPr>
            <a:lvl3pPr>
              <a:defRPr sz="2052"/>
            </a:lvl3pPr>
            <a:lvl4pPr>
              <a:defRPr sz="1710"/>
            </a:lvl4pPr>
            <a:lvl5pPr>
              <a:defRPr sz="1710"/>
            </a:lvl5pPr>
            <a:lvl6pPr>
              <a:defRPr sz="1710"/>
            </a:lvl6pPr>
            <a:lvl7pPr>
              <a:defRPr sz="1710"/>
            </a:lvl7pPr>
            <a:lvl8pPr>
              <a:defRPr sz="1710"/>
            </a:lvl8pPr>
            <a:lvl9pPr>
              <a:defRPr sz="171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197"/>
            </a:lvl1pPr>
            <a:lvl2pPr marL="390952" indent="0">
              <a:buNone/>
              <a:defRPr sz="1026"/>
            </a:lvl2pPr>
            <a:lvl3pPr marL="781903" indent="0">
              <a:buNone/>
              <a:defRPr sz="855"/>
            </a:lvl3pPr>
            <a:lvl4pPr marL="1172855" indent="0">
              <a:buNone/>
              <a:defRPr sz="770"/>
            </a:lvl4pPr>
            <a:lvl5pPr marL="1563807" indent="0">
              <a:buNone/>
              <a:defRPr sz="770"/>
            </a:lvl5pPr>
            <a:lvl6pPr marL="1954759" indent="0">
              <a:buNone/>
              <a:defRPr sz="770"/>
            </a:lvl6pPr>
            <a:lvl7pPr marL="2345710" indent="0">
              <a:buNone/>
              <a:defRPr sz="770"/>
            </a:lvl7pPr>
            <a:lvl8pPr marL="2736662" indent="0">
              <a:buNone/>
              <a:defRPr sz="770"/>
            </a:lvl8pPr>
            <a:lvl9pPr marL="3127614" indent="0">
              <a:buNone/>
              <a:defRPr sz="77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55344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71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2736"/>
            </a:lvl1pPr>
            <a:lvl2pPr marL="390952" indent="0">
              <a:buNone/>
              <a:defRPr sz="2394"/>
            </a:lvl2pPr>
            <a:lvl3pPr marL="781903" indent="0">
              <a:buNone/>
              <a:defRPr sz="2052"/>
            </a:lvl3pPr>
            <a:lvl4pPr marL="1172855" indent="0">
              <a:buNone/>
              <a:defRPr sz="1710"/>
            </a:lvl4pPr>
            <a:lvl5pPr marL="1563807" indent="0">
              <a:buNone/>
              <a:defRPr sz="1710"/>
            </a:lvl5pPr>
            <a:lvl6pPr marL="1954759" indent="0">
              <a:buNone/>
              <a:defRPr sz="1710"/>
            </a:lvl6pPr>
            <a:lvl7pPr marL="2345710" indent="0">
              <a:buNone/>
              <a:defRPr sz="1710"/>
            </a:lvl7pPr>
            <a:lvl8pPr marL="2736662" indent="0">
              <a:buNone/>
              <a:defRPr sz="1710"/>
            </a:lvl8pPr>
            <a:lvl9pPr marL="3127614" indent="0">
              <a:buNone/>
              <a:defRPr sz="171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197"/>
            </a:lvl1pPr>
            <a:lvl2pPr marL="390952" indent="0">
              <a:buNone/>
              <a:defRPr sz="1026"/>
            </a:lvl2pPr>
            <a:lvl3pPr marL="781903" indent="0">
              <a:buNone/>
              <a:defRPr sz="855"/>
            </a:lvl3pPr>
            <a:lvl4pPr marL="1172855" indent="0">
              <a:buNone/>
              <a:defRPr sz="770"/>
            </a:lvl4pPr>
            <a:lvl5pPr marL="1563807" indent="0">
              <a:buNone/>
              <a:defRPr sz="770"/>
            </a:lvl5pPr>
            <a:lvl6pPr marL="1954759" indent="0">
              <a:buNone/>
              <a:defRPr sz="770"/>
            </a:lvl6pPr>
            <a:lvl7pPr marL="2345710" indent="0">
              <a:buNone/>
              <a:defRPr sz="770"/>
            </a:lvl7pPr>
            <a:lvl8pPr marL="2736662" indent="0">
              <a:buNone/>
              <a:defRPr sz="770"/>
            </a:lvl8pPr>
            <a:lvl9pPr marL="3127614" indent="0">
              <a:buNone/>
              <a:defRPr sz="77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31501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84218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6544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resentatie NKD lee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346" y="269807"/>
            <a:ext cx="8073644" cy="303784"/>
          </a:xfrm>
          <a:prstGeom prst="rect">
            <a:avLst/>
          </a:prstGeom>
        </p:spPr>
      </p:pic>
    </p:spTree>
    <p:extLst>
      <p:ext uri="{BB962C8B-B14F-4D97-AF65-F5344CB8AC3E}">
        <p14:creationId xmlns:p14="http://schemas.microsoft.com/office/powerpoint/2010/main" val="765945653"/>
      </p:ext>
    </p:extLst>
  </p:cSld>
  <p:clrMapOvr>
    <a:masterClrMapping/>
  </p:clrMapOvr>
  <p:extLst mod="1">
    <p:ext uri="{DCECCB84-F9BA-43D5-87BE-67443E8EF086}">
      <p15:sldGuideLst xmlns:p15="http://schemas.microsoft.com/office/powerpoint/2012/main">
        <p15:guide id="2" pos="79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presentatie dia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58888" y="2097088"/>
            <a:ext cx="7334102"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sp>
        <p:nvSpPr>
          <p:cNvPr id="3" name="Subtitle 2"/>
          <p:cNvSpPr>
            <a:spLocks noGrp="1"/>
          </p:cNvSpPr>
          <p:nvPr>
            <p:ph type="subTitle" idx="1" hasCustomPrompt="1"/>
          </p:nvPr>
        </p:nvSpPr>
        <p:spPr>
          <a:xfrm>
            <a:off x="1258888" y="2669710"/>
            <a:ext cx="7334102" cy="1655762"/>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346" y="269807"/>
            <a:ext cx="8073644" cy="303784"/>
          </a:xfrm>
          <a:prstGeom prst="rect">
            <a:avLst/>
          </a:prstGeom>
        </p:spPr>
      </p:pic>
    </p:spTree>
    <p:extLst>
      <p:ext uri="{BB962C8B-B14F-4D97-AF65-F5344CB8AC3E}">
        <p14:creationId xmlns:p14="http://schemas.microsoft.com/office/powerpoint/2010/main" val="1661481338"/>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resentatie dia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58888" y="2097088"/>
            <a:ext cx="7334102"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346" y="269807"/>
            <a:ext cx="8073644" cy="303784"/>
          </a:xfrm>
          <a:prstGeom prst="rect">
            <a:avLst/>
          </a:prstGeom>
        </p:spPr>
      </p:pic>
      <p:sp>
        <p:nvSpPr>
          <p:cNvPr id="5" name="Content Placeholder 2"/>
          <p:cNvSpPr>
            <a:spLocks noGrp="1"/>
          </p:cNvSpPr>
          <p:nvPr>
            <p:ph idx="1"/>
          </p:nvPr>
        </p:nvSpPr>
        <p:spPr>
          <a:xfrm>
            <a:off x="1250571" y="3242332"/>
            <a:ext cx="7342419" cy="2159077"/>
          </a:xfrm>
          <a:prstGeom prst="rect">
            <a:avLst/>
          </a:prstGeom>
        </p:spPr>
        <p:txBody>
          <a:bodyPr/>
          <a:lstStyle>
            <a:lvl1pPr>
              <a:buClr>
                <a:srgbClr val="D4310F"/>
              </a:buClr>
              <a:buSzPct val="120000"/>
              <a:defRPr sz="1800" baseline="0">
                <a:solidFill>
                  <a:srgbClr val="84004F"/>
                </a:solidFill>
                <a:latin typeface="Arial     " charset="0"/>
              </a:defRPr>
            </a:lvl1pPr>
            <a:lvl2pPr>
              <a:buClr>
                <a:srgbClr val="D4310F"/>
              </a:buClr>
              <a:buSzPct val="120000"/>
              <a:defRPr sz="1800" baseline="0">
                <a:solidFill>
                  <a:srgbClr val="84004F"/>
                </a:solidFill>
                <a:latin typeface="Arial     " charset="0"/>
              </a:defRPr>
            </a:lvl2pPr>
            <a:lvl3pPr>
              <a:buClr>
                <a:srgbClr val="D4310F"/>
              </a:buClr>
              <a:buSzPct val="120000"/>
              <a:defRPr sz="1800" baseline="0">
                <a:solidFill>
                  <a:srgbClr val="84004F"/>
                </a:solidFill>
                <a:latin typeface="Arial     " charset="0"/>
              </a:defRPr>
            </a:lvl3pPr>
            <a:lvl4pPr>
              <a:buClr>
                <a:srgbClr val="D4310F"/>
              </a:buClr>
              <a:buSzPct val="120000"/>
              <a:defRPr sz="1800" baseline="0">
                <a:solidFill>
                  <a:srgbClr val="84004F"/>
                </a:solidFill>
                <a:latin typeface="Arial     " charset="0"/>
              </a:defRPr>
            </a:lvl4pPr>
            <a:lvl5pPr>
              <a:buClr>
                <a:srgbClr val="D4310F"/>
              </a:buClr>
              <a:buSzPct val="120000"/>
              <a:defRPr sz="1800" baseline="0">
                <a:solidFill>
                  <a:srgbClr val="84004F"/>
                </a:solidFill>
                <a:latin typeface="Arial     "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Subtitle 2"/>
          <p:cNvSpPr>
            <a:spLocks noGrp="1"/>
          </p:cNvSpPr>
          <p:nvPr>
            <p:ph type="subTitle" idx="10" hasCustomPrompt="1"/>
          </p:nvPr>
        </p:nvSpPr>
        <p:spPr>
          <a:xfrm>
            <a:off x="1258888" y="2669710"/>
            <a:ext cx="7334102" cy="504670"/>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spTree>
    <p:extLst>
      <p:ext uri="{BB962C8B-B14F-4D97-AF65-F5344CB8AC3E}">
        <p14:creationId xmlns:p14="http://schemas.microsoft.com/office/powerpoint/2010/main" val="268606150"/>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resentatie dia bullets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58888" y="2097088"/>
            <a:ext cx="7334102"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346" y="269807"/>
            <a:ext cx="8073644" cy="303784"/>
          </a:xfrm>
          <a:prstGeom prst="rect">
            <a:avLst/>
          </a:prstGeom>
        </p:spPr>
      </p:pic>
      <p:sp>
        <p:nvSpPr>
          <p:cNvPr id="5" name="Content Placeholder 2"/>
          <p:cNvSpPr>
            <a:spLocks noGrp="1"/>
          </p:cNvSpPr>
          <p:nvPr>
            <p:ph idx="1" hasCustomPrompt="1"/>
          </p:nvPr>
        </p:nvSpPr>
        <p:spPr>
          <a:xfrm>
            <a:off x="1250572" y="3242332"/>
            <a:ext cx="3700569" cy="2972614"/>
          </a:xfrm>
          <a:prstGeom prst="rect">
            <a:avLst/>
          </a:prstGeom>
        </p:spPr>
        <p:txBody>
          <a:bodyPr/>
          <a:lstStyle>
            <a:lvl1pPr>
              <a:buClr>
                <a:srgbClr val="D4310F"/>
              </a:buClr>
              <a:buSzPct val="120000"/>
              <a:defRPr sz="1800" baseline="0">
                <a:solidFill>
                  <a:srgbClr val="84004F"/>
                </a:solidFill>
                <a:latin typeface="Arial     " charset="0"/>
              </a:defRPr>
            </a:lvl1pPr>
            <a:lvl2pPr>
              <a:buClr>
                <a:srgbClr val="D4310F"/>
              </a:buClr>
              <a:buSzPct val="120000"/>
              <a:defRPr sz="1800" baseline="0">
                <a:solidFill>
                  <a:srgbClr val="84004F"/>
                </a:solidFill>
                <a:latin typeface="Arial     " charset="0"/>
              </a:defRPr>
            </a:lvl2pPr>
            <a:lvl3pPr>
              <a:buClr>
                <a:srgbClr val="D4310F"/>
              </a:buClr>
              <a:buSzPct val="120000"/>
              <a:defRPr sz="1800" baseline="0">
                <a:solidFill>
                  <a:srgbClr val="84004F"/>
                </a:solidFill>
                <a:latin typeface="Arial     " charset="0"/>
              </a:defRPr>
            </a:lvl3pPr>
            <a:lvl4pPr>
              <a:buClr>
                <a:srgbClr val="D4310F"/>
              </a:buClr>
              <a:buSzPct val="120000"/>
              <a:defRPr sz="1800" baseline="0">
                <a:solidFill>
                  <a:srgbClr val="84004F"/>
                </a:solidFill>
                <a:latin typeface="Arial     " charset="0"/>
              </a:defRPr>
            </a:lvl4pPr>
            <a:lvl5pPr>
              <a:buClr>
                <a:srgbClr val="D4310F"/>
              </a:buClr>
              <a:buSzPct val="120000"/>
              <a:defRPr sz="1800" baseline="0">
                <a:solidFill>
                  <a:srgbClr val="84004F"/>
                </a:solidFill>
                <a:latin typeface="Arial     " charset="0"/>
              </a:defRPr>
            </a:lvl5pPr>
          </a:lstStyle>
          <a:p>
            <a:pPr lvl="0"/>
            <a:r>
              <a:rPr lang="nl-NL" dirty="0"/>
              <a:t>Klik om de tekststijl van het </a:t>
            </a:r>
            <a:br>
              <a:rPr lang="nl-NL" dirty="0"/>
            </a:br>
            <a:r>
              <a:rPr lang="nl-NL" dirty="0"/>
              <a:t>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6" name="Subtitle 2"/>
          <p:cNvSpPr>
            <a:spLocks noGrp="1"/>
          </p:cNvSpPr>
          <p:nvPr>
            <p:ph type="subTitle" idx="10" hasCustomPrompt="1"/>
          </p:nvPr>
        </p:nvSpPr>
        <p:spPr>
          <a:xfrm>
            <a:off x="1258888" y="2669710"/>
            <a:ext cx="7334102" cy="504670"/>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sp>
        <p:nvSpPr>
          <p:cNvPr id="10" name="Content Placeholder 2"/>
          <p:cNvSpPr>
            <a:spLocks noGrp="1"/>
          </p:cNvSpPr>
          <p:nvPr>
            <p:ph idx="12" hasCustomPrompt="1"/>
          </p:nvPr>
        </p:nvSpPr>
        <p:spPr>
          <a:xfrm>
            <a:off x="5136772" y="3242332"/>
            <a:ext cx="3456218" cy="2972614"/>
          </a:xfrm>
          <a:prstGeom prst="rect">
            <a:avLst/>
          </a:prstGeom>
        </p:spPr>
        <p:txBody>
          <a:bodyPr/>
          <a:lstStyle>
            <a:lvl1pPr>
              <a:buClr>
                <a:srgbClr val="D4310F"/>
              </a:buClr>
              <a:buSzPct val="120000"/>
              <a:defRPr sz="1800" baseline="0">
                <a:solidFill>
                  <a:srgbClr val="84004F"/>
                </a:solidFill>
                <a:latin typeface="Arial     " charset="0"/>
              </a:defRPr>
            </a:lvl1pPr>
            <a:lvl2pPr>
              <a:buClr>
                <a:srgbClr val="D4310F"/>
              </a:buClr>
              <a:buSzPct val="120000"/>
              <a:defRPr sz="1800" baseline="0">
                <a:solidFill>
                  <a:srgbClr val="84004F"/>
                </a:solidFill>
                <a:latin typeface="Arial     " charset="0"/>
              </a:defRPr>
            </a:lvl2pPr>
            <a:lvl3pPr>
              <a:buClr>
                <a:srgbClr val="D4310F"/>
              </a:buClr>
              <a:buSzPct val="120000"/>
              <a:defRPr sz="1800" baseline="0">
                <a:solidFill>
                  <a:srgbClr val="84004F"/>
                </a:solidFill>
                <a:latin typeface="Arial     " charset="0"/>
              </a:defRPr>
            </a:lvl3pPr>
            <a:lvl4pPr>
              <a:buClr>
                <a:srgbClr val="D4310F"/>
              </a:buClr>
              <a:buSzPct val="120000"/>
              <a:defRPr sz="1800" baseline="0">
                <a:solidFill>
                  <a:srgbClr val="84004F"/>
                </a:solidFill>
                <a:latin typeface="Arial     " charset="0"/>
              </a:defRPr>
            </a:lvl4pPr>
            <a:lvl5pPr>
              <a:buClr>
                <a:srgbClr val="D4310F"/>
              </a:buClr>
              <a:buSzPct val="120000"/>
              <a:defRPr sz="1800" baseline="0">
                <a:solidFill>
                  <a:srgbClr val="84004F"/>
                </a:solidFill>
                <a:latin typeface="Arial     " charset="0"/>
              </a:defRPr>
            </a:lvl5pPr>
          </a:lstStyle>
          <a:p>
            <a:pPr lvl="0"/>
            <a:r>
              <a:rPr lang="nl-NL" dirty="0"/>
              <a:t>Klik om de tekststijl van het </a:t>
            </a:r>
            <a:br>
              <a:rPr lang="nl-NL" dirty="0"/>
            </a:br>
            <a:r>
              <a:rPr lang="nl-NL" dirty="0"/>
              <a:t>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848420790"/>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resentatie NKD 3x illustraties">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346" y="269807"/>
            <a:ext cx="8073644" cy="303784"/>
          </a:xfrm>
          <a:prstGeom prst="rect">
            <a:avLst/>
          </a:prstGeom>
        </p:spPr>
      </p:pic>
      <p:sp>
        <p:nvSpPr>
          <p:cNvPr id="3" name="Tijdelijke aanduiding voor afbeelding 2"/>
          <p:cNvSpPr>
            <a:spLocks noGrp="1"/>
          </p:cNvSpPr>
          <p:nvPr>
            <p:ph type="pic" sz="quarter" idx="10"/>
          </p:nvPr>
        </p:nvSpPr>
        <p:spPr>
          <a:xfrm>
            <a:off x="1258888" y="3818094"/>
            <a:ext cx="2160000" cy="2160000"/>
          </a:xfrm>
          <a:prstGeom prst="rect">
            <a:avLst/>
          </a:prstGeom>
          <a:ln w="12700">
            <a:solidFill>
              <a:srgbClr val="84004F"/>
            </a:solidFill>
          </a:ln>
        </p:spPr>
        <p:txBody>
          <a:bodyPr lIns="0" tIns="0" rIns="0" bIns="0" anchor="ctr" anchorCtr="0"/>
          <a:lstStyle>
            <a:lvl1pPr algn="ctr">
              <a:defRPr/>
            </a:lvl1pPr>
          </a:lstStyle>
          <a:p>
            <a:r>
              <a:rPr lang="nl-NL"/>
              <a:t>Klik op het pictogram als u een afbeelding wilt toevoegen</a:t>
            </a:r>
            <a:endParaRPr lang="nl-NL" dirty="0"/>
          </a:p>
        </p:txBody>
      </p:sp>
      <p:sp>
        <p:nvSpPr>
          <p:cNvPr id="14" name="Tijdelijke aanduiding voor afbeelding 2"/>
          <p:cNvSpPr>
            <a:spLocks noGrp="1"/>
          </p:cNvSpPr>
          <p:nvPr>
            <p:ph type="pic" sz="quarter" idx="11"/>
          </p:nvPr>
        </p:nvSpPr>
        <p:spPr>
          <a:xfrm>
            <a:off x="3851569" y="3818094"/>
            <a:ext cx="2160000" cy="2160000"/>
          </a:xfrm>
          <a:prstGeom prst="rect">
            <a:avLst/>
          </a:prstGeom>
          <a:ln w="12700">
            <a:solidFill>
              <a:srgbClr val="84004F"/>
            </a:solidFill>
          </a:ln>
        </p:spPr>
        <p:txBody>
          <a:bodyPr lIns="0" tIns="0" rIns="0" bIns="0" anchor="ctr" anchorCtr="0"/>
          <a:lstStyle>
            <a:lvl1pPr algn="ctr">
              <a:defRPr/>
            </a:lvl1pPr>
          </a:lstStyle>
          <a:p>
            <a:r>
              <a:rPr lang="nl-NL"/>
              <a:t>Klik op het pictogram als u een afbeelding wilt toevoegen</a:t>
            </a:r>
            <a:endParaRPr lang="nl-NL" dirty="0"/>
          </a:p>
        </p:txBody>
      </p:sp>
      <p:sp>
        <p:nvSpPr>
          <p:cNvPr id="15" name="Tijdelijke aanduiding voor afbeelding 2"/>
          <p:cNvSpPr>
            <a:spLocks noGrp="1"/>
          </p:cNvSpPr>
          <p:nvPr>
            <p:ph type="pic" sz="quarter" idx="12"/>
          </p:nvPr>
        </p:nvSpPr>
        <p:spPr>
          <a:xfrm>
            <a:off x="6444250" y="3818094"/>
            <a:ext cx="2160000" cy="2160000"/>
          </a:xfrm>
          <a:prstGeom prst="rect">
            <a:avLst/>
          </a:prstGeom>
          <a:ln w="12700">
            <a:solidFill>
              <a:srgbClr val="84004F"/>
            </a:solidFill>
          </a:ln>
        </p:spPr>
        <p:txBody>
          <a:bodyPr lIns="0" tIns="0" rIns="0" bIns="0" anchor="ctr" anchorCtr="0"/>
          <a:lstStyle>
            <a:lvl1pPr algn="ctr">
              <a:defRPr/>
            </a:lvl1pPr>
          </a:lstStyle>
          <a:p>
            <a:r>
              <a:rPr lang="nl-NL"/>
              <a:t>Klik op het pictogram als u een afbeelding wilt toevoegen</a:t>
            </a:r>
            <a:endParaRPr lang="nl-NL" dirty="0"/>
          </a:p>
        </p:txBody>
      </p:sp>
      <p:sp>
        <p:nvSpPr>
          <p:cNvPr id="16" name="Title 1"/>
          <p:cNvSpPr>
            <a:spLocks noGrp="1"/>
          </p:cNvSpPr>
          <p:nvPr>
            <p:ph type="ctrTitle" hasCustomPrompt="1"/>
          </p:nvPr>
        </p:nvSpPr>
        <p:spPr>
          <a:xfrm>
            <a:off x="1258888" y="2097088"/>
            <a:ext cx="7334102"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sp>
        <p:nvSpPr>
          <p:cNvPr id="17" name="Subtitle 2"/>
          <p:cNvSpPr>
            <a:spLocks noGrp="1"/>
          </p:cNvSpPr>
          <p:nvPr>
            <p:ph type="subTitle" idx="1" hasCustomPrompt="1"/>
          </p:nvPr>
        </p:nvSpPr>
        <p:spPr>
          <a:xfrm>
            <a:off x="1258888" y="2669710"/>
            <a:ext cx="7334102" cy="1091968"/>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spTree>
    <p:extLst>
      <p:ext uri="{BB962C8B-B14F-4D97-AF65-F5344CB8AC3E}">
        <p14:creationId xmlns:p14="http://schemas.microsoft.com/office/powerpoint/2010/main" val="1697070799"/>
      </p:ext>
    </p:extLst>
  </p:cSld>
  <p:clrMapOvr>
    <a:masterClrMapping/>
  </p:clrMapOvr>
  <p:extLst mod="1">
    <p:ext uri="{DCECCB84-F9BA-43D5-87BE-67443E8EF086}">
      <p15:sldGuideLst xmlns:p15="http://schemas.microsoft.com/office/powerpoint/2012/main">
        <p15:guide id="2" pos="793">
          <p15:clr>
            <a:srgbClr val="FBAE40"/>
          </p15:clr>
        </p15:guide>
        <p15:guide id="3" pos="54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90952" indent="0" algn="ctr">
              <a:buNone/>
              <a:defRPr>
                <a:solidFill>
                  <a:schemeClr val="tx1">
                    <a:tint val="75000"/>
                  </a:schemeClr>
                </a:solidFill>
              </a:defRPr>
            </a:lvl2pPr>
            <a:lvl3pPr marL="781903" indent="0" algn="ctr">
              <a:buNone/>
              <a:defRPr>
                <a:solidFill>
                  <a:schemeClr val="tx1">
                    <a:tint val="75000"/>
                  </a:schemeClr>
                </a:solidFill>
              </a:defRPr>
            </a:lvl3pPr>
            <a:lvl4pPr marL="1172855" indent="0" algn="ctr">
              <a:buNone/>
              <a:defRPr>
                <a:solidFill>
                  <a:schemeClr val="tx1">
                    <a:tint val="75000"/>
                  </a:schemeClr>
                </a:solidFill>
              </a:defRPr>
            </a:lvl4pPr>
            <a:lvl5pPr marL="1563807" indent="0" algn="ctr">
              <a:buNone/>
              <a:defRPr>
                <a:solidFill>
                  <a:schemeClr val="tx1">
                    <a:tint val="75000"/>
                  </a:schemeClr>
                </a:solidFill>
              </a:defRPr>
            </a:lvl5pPr>
            <a:lvl6pPr marL="1954759" indent="0" algn="ctr">
              <a:buNone/>
              <a:defRPr>
                <a:solidFill>
                  <a:schemeClr val="tx1">
                    <a:tint val="75000"/>
                  </a:schemeClr>
                </a:solidFill>
              </a:defRPr>
            </a:lvl6pPr>
            <a:lvl7pPr marL="2345710" indent="0" algn="ctr">
              <a:buNone/>
              <a:defRPr>
                <a:solidFill>
                  <a:schemeClr val="tx1">
                    <a:tint val="75000"/>
                  </a:schemeClr>
                </a:solidFill>
              </a:defRPr>
            </a:lvl7pPr>
            <a:lvl8pPr marL="2736662" indent="0" algn="ctr">
              <a:buNone/>
              <a:defRPr>
                <a:solidFill>
                  <a:schemeClr val="tx1">
                    <a:tint val="75000"/>
                  </a:schemeClr>
                </a:solidFill>
              </a:defRPr>
            </a:lvl8pPr>
            <a:lvl9pPr marL="3127614"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2539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5908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463347"/>
      </p:ext>
    </p:extLst>
  </p:cSld>
  <p:clrMap bg1="lt1" tx1="dk1" bg2="lt2" tx2="dk2" accent1="accent1" accent2="accent2" accent3="accent3" accent4="accent4" accent5="accent5" accent6="accent6" hlink="hlink" folHlink="folHlink"/>
  <p:sldLayoutIdLst>
    <p:sldLayoutId id="2147483672" r:id="rId1"/>
    <p:sldLayoutId id="2147483677" r:id="rId2"/>
    <p:sldLayoutId id="2147483661" r:id="rId3"/>
    <p:sldLayoutId id="2147483673" r:id="rId4"/>
    <p:sldLayoutId id="2147483675" r:id="rId5"/>
    <p:sldLayoutId id="2147483676" r:id="rId6"/>
    <p:sldLayoutId id="214748367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1" y="6356352"/>
            <a:ext cx="2133600" cy="365125"/>
          </a:xfrm>
          <a:prstGeom prst="rect">
            <a:avLst/>
          </a:prstGeom>
        </p:spPr>
        <p:txBody>
          <a:bodyPr vert="horz" lIns="91440" tIns="45720" rIns="91440" bIns="45720" rtlCol="0" anchor="ctr"/>
          <a:lstStyle>
            <a:lvl1pPr algn="l">
              <a:defRPr sz="1026">
                <a:solidFill>
                  <a:schemeClr val="tx1">
                    <a:tint val="75000"/>
                  </a:schemeClr>
                </a:solidFill>
              </a:defRPr>
            </a:lvl1p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026">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26">
                <a:solidFill>
                  <a:schemeClr val="tx1">
                    <a:tint val="75000"/>
                  </a:schemeClr>
                </a:solidFill>
              </a:defRPr>
            </a:lvl1p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1232365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781903" rtl="0" eaLnBrk="1" latinLnBrk="0" hangingPunct="1">
        <a:spcBef>
          <a:spcPct val="0"/>
        </a:spcBef>
        <a:buNone/>
        <a:defRPr sz="3762" kern="1200">
          <a:solidFill>
            <a:schemeClr val="tx1"/>
          </a:solidFill>
          <a:latin typeface="+mj-lt"/>
          <a:ea typeface="+mj-ea"/>
          <a:cs typeface="+mj-cs"/>
        </a:defRPr>
      </a:lvl1pPr>
    </p:titleStyle>
    <p:bodyStyle>
      <a:lvl1pPr marL="293214" indent="-293214" algn="l" defTabSz="781903" rtl="0" eaLnBrk="1" latinLnBrk="0" hangingPunct="1">
        <a:spcBef>
          <a:spcPct val="20000"/>
        </a:spcBef>
        <a:buFont typeface="Arial" panose="020B0604020202020204" pitchFamily="34" charset="0"/>
        <a:buChar char="•"/>
        <a:defRPr sz="2736" kern="1200">
          <a:solidFill>
            <a:schemeClr val="tx1"/>
          </a:solidFill>
          <a:latin typeface="+mn-lt"/>
          <a:ea typeface="+mn-ea"/>
          <a:cs typeface="+mn-cs"/>
        </a:defRPr>
      </a:lvl1pPr>
      <a:lvl2pPr marL="635297" indent="-244345" algn="l" defTabSz="781903" rtl="0" eaLnBrk="1" latinLnBrk="0" hangingPunct="1">
        <a:spcBef>
          <a:spcPct val="20000"/>
        </a:spcBef>
        <a:buFont typeface="Arial" panose="020B0604020202020204" pitchFamily="34" charset="0"/>
        <a:buChar char="–"/>
        <a:defRPr sz="2394" kern="1200">
          <a:solidFill>
            <a:schemeClr val="tx1"/>
          </a:solidFill>
          <a:latin typeface="+mn-lt"/>
          <a:ea typeface="+mn-ea"/>
          <a:cs typeface="+mn-cs"/>
        </a:defRPr>
      </a:lvl2pPr>
      <a:lvl3pPr marL="977379" indent="-195476" algn="l" defTabSz="781903" rtl="0" eaLnBrk="1" latinLnBrk="0" hangingPunct="1">
        <a:spcBef>
          <a:spcPct val="20000"/>
        </a:spcBef>
        <a:buFont typeface="Arial" panose="020B0604020202020204" pitchFamily="34" charset="0"/>
        <a:buChar char="•"/>
        <a:defRPr sz="2052" kern="1200">
          <a:solidFill>
            <a:schemeClr val="tx1"/>
          </a:solidFill>
          <a:latin typeface="+mn-lt"/>
          <a:ea typeface="+mn-ea"/>
          <a:cs typeface="+mn-cs"/>
        </a:defRPr>
      </a:lvl3pPr>
      <a:lvl4pPr marL="1368331"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4pPr>
      <a:lvl5pPr marL="1759283"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5pPr>
      <a:lvl6pPr marL="2150234"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6pPr>
      <a:lvl7pPr marL="2541186"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p:bodyStyle>
    <p:otherStyle>
      <a:defPPr>
        <a:defRPr lang="nl-NL"/>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1" y="6356352"/>
            <a:ext cx="2133600" cy="365125"/>
          </a:xfrm>
          <a:prstGeom prst="rect">
            <a:avLst/>
          </a:prstGeom>
        </p:spPr>
        <p:txBody>
          <a:bodyPr vert="horz" lIns="91440" tIns="45720" rIns="91440" bIns="45720" rtlCol="0" anchor="ctr"/>
          <a:lstStyle>
            <a:lvl1pPr algn="l">
              <a:defRPr sz="1026">
                <a:solidFill>
                  <a:schemeClr val="tx1">
                    <a:tint val="75000"/>
                  </a:schemeClr>
                </a:solidFill>
              </a:defRPr>
            </a:lvl1pPr>
          </a:lstStyle>
          <a:p>
            <a:fld id="{285CE93B-E633-497E-AD22-8E2DE8452BAB}" type="datetimeFigureOut">
              <a:rPr lang="nl-NL" smtClean="0">
                <a:solidFill>
                  <a:prstClr val="black">
                    <a:tint val="75000"/>
                  </a:prstClr>
                </a:solidFill>
              </a:rPr>
              <a:pPr/>
              <a:t>6-2-2018</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026">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26">
                <a:solidFill>
                  <a:schemeClr val="tx1">
                    <a:tint val="75000"/>
                  </a:schemeClr>
                </a:solidFill>
              </a:defRPr>
            </a:lvl1pPr>
          </a:lstStyle>
          <a:p>
            <a:fld id="{610AFE8E-7DB8-4F60-8745-E24C308CEAF0}"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0578022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781903" rtl="0" eaLnBrk="1" latinLnBrk="0" hangingPunct="1">
        <a:spcBef>
          <a:spcPct val="0"/>
        </a:spcBef>
        <a:buNone/>
        <a:defRPr sz="3762" kern="1200">
          <a:solidFill>
            <a:schemeClr val="tx1"/>
          </a:solidFill>
          <a:latin typeface="+mj-lt"/>
          <a:ea typeface="+mj-ea"/>
          <a:cs typeface="+mj-cs"/>
        </a:defRPr>
      </a:lvl1pPr>
    </p:titleStyle>
    <p:bodyStyle>
      <a:lvl1pPr marL="293214" indent="-293214" algn="l" defTabSz="781903" rtl="0" eaLnBrk="1" latinLnBrk="0" hangingPunct="1">
        <a:spcBef>
          <a:spcPct val="20000"/>
        </a:spcBef>
        <a:buFont typeface="Arial" panose="020B0604020202020204" pitchFamily="34" charset="0"/>
        <a:buChar char="•"/>
        <a:defRPr sz="2736" kern="1200">
          <a:solidFill>
            <a:schemeClr val="tx1"/>
          </a:solidFill>
          <a:latin typeface="+mn-lt"/>
          <a:ea typeface="+mn-ea"/>
          <a:cs typeface="+mn-cs"/>
        </a:defRPr>
      </a:lvl1pPr>
      <a:lvl2pPr marL="635297" indent="-244345" algn="l" defTabSz="781903" rtl="0" eaLnBrk="1" latinLnBrk="0" hangingPunct="1">
        <a:spcBef>
          <a:spcPct val="20000"/>
        </a:spcBef>
        <a:buFont typeface="Arial" panose="020B0604020202020204" pitchFamily="34" charset="0"/>
        <a:buChar char="–"/>
        <a:defRPr sz="2394" kern="1200">
          <a:solidFill>
            <a:schemeClr val="tx1"/>
          </a:solidFill>
          <a:latin typeface="+mn-lt"/>
          <a:ea typeface="+mn-ea"/>
          <a:cs typeface="+mn-cs"/>
        </a:defRPr>
      </a:lvl2pPr>
      <a:lvl3pPr marL="977379" indent="-195476" algn="l" defTabSz="781903" rtl="0" eaLnBrk="1" latinLnBrk="0" hangingPunct="1">
        <a:spcBef>
          <a:spcPct val="20000"/>
        </a:spcBef>
        <a:buFont typeface="Arial" panose="020B0604020202020204" pitchFamily="34" charset="0"/>
        <a:buChar char="•"/>
        <a:defRPr sz="2052" kern="1200">
          <a:solidFill>
            <a:schemeClr val="tx1"/>
          </a:solidFill>
          <a:latin typeface="+mn-lt"/>
          <a:ea typeface="+mn-ea"/>
          <a:cs typeface="+mn-cs"/>
        </a:defRPr>
      </a:lvl3pPr>
      <a:lvl4pPr marL="1368331"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4pPr>
      <a:lvl5pPr marL="1759283"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5pPr>
      <a:lvl6pPr marL="2150234"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6pPr>
      <a:lvl7pPr marL="2541186"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7pPr>
      <a:lvl8pPr marL="2932138"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8pPr>
      <a:lvl9pPr marL="3323090" indent="-195476" algn="l" defTabSz="781903" rtl="0" eaLnBrk="1" latinLnBrk="0" hangingPunct="1">
        <a:spcBef>
          <a:spcPct val="20000"/>
        </a:spcBef>
        <a:buFont typeface="Arial" panose="020B0604020202020204" pitchFamily="34" charset="0"/>
        <a:buChar char="•"/>
        <a:defRPr sz="1710" kern="1200">
          <a:solidFill>
            <a:schemeClr val="tx1"/>
          </a:solidFill>
          <a:latin typeface="+mn-lt"/>
          <a:ea typeface="+mn-ea"/>
          <a:cs typeface="+mn-cs"/>
        </a:defRPr>
      </a:lvl9pPr>
    </p:bodyStyle>
    <p:otherStyle>
      <a:defPPr>
        <a:defRPr lang="nl-NL"/>
      </a:defPPr>
      <a:lvl1pPr marL="0" algn="l" defTabSz="781903" rtl="0" eaLnBrk="1" latinLnBrk="0" hangingPunct="1">
        <a:defRPr sz="1539" kern="1200">
          <a:solidFill>
            <a:schemeClr val="tx1"/>
          </a:solidFill>
          <a:latin typeface="+mn-lt"/>
          <a:ea typeface="+mn-ea"/>
          <a:cs typeface="+mn-cs"/>
        </a:defRPr>
      </a:lvl1pPr>
      <a:lvl2pPr marL="390952" algn="l" defTabSz="781903" rtl="0" eaLnBrk="1" latinLnBrk="0" hangingPunct="1">
        <a:defRPr sz="1539" kern="1200">
          <a:solidFill>
            <a:schemeClr val="tx1"/>
          </a:solidFill>
          <a:latin typeface="+mn-lt"/>
          <a:ea typeface="+mn-ea"/>
          <a:cs typeface="+mn-cs"/>
        </a:defRPr>
      </a:lvl2pPr>
      <a:lvl3pPr marL="781903" algn="l" defTabSz="781903" rtl="0" eaLnBrk="1" latinLnBrk="0" hangingPunct="1">
        <a:defRPr sz="1539" kern="1200">
          <a:solidFill>
            <a:schemeClr val="tx1"/>
          </a:solidFill>
          <a:latin typeface="+mn-lt"/>
          <a:ea typeface="+mn-ea"/>
          <a:cs typeface="+mn-cs"/>
        </a:defRPr>
      </a:lvl3pPr>
      <a:lvl4pPr marL="1172855" algn="l" defTabSz="781903" rtl="0" eaLnBrk="1" latinLnBrk="0" hangingPunct="1">
        <a:defRPr sz="1539" kern="1200">
          <a:solidFill>
            <a:schemeClr val="tx1"/>
          </a:solidFill>
          <a:latin typeface="+mn-lt"/>
          <a:ea typeface="+mn-ea"/>
          <a:cs typeface="+mn-cs"/>
        </a:defRPr>
      </a:lvl4pPr>
      <a:lvl5pPr marL="1563807" algn="l" defTabSz="781903" rtl="0" eaLnBrk="1" latinLnBrk="0" hangingPunct="1">
        <a:defRPr sz="1539" kern="1200">
          <a:solidFill>
            <a:schemeClr val="tx1"/>
          </a:solidFill>
          <a:latin typeface="+mn-lt"/>
          <a:ea typeface="+mn-ea"/>
          <a:cs typeface="+mn-cs"/>
        </a:defRPr>
      </a:lvl5pPr>
      <a:lvl6pPr marL="1954759" algn="l" defTabSz="781903" rtl="0" eaLnBrk="1" latinLnBrk="0" hangingPunct="1">
        <a:defRPr sz="1539" kern="1200">
          <a:solidFill>
            <a:schemeClr val="tx1"/>
          </a:solidFill>
          <a:latin typeface="+mn-lt"/>
          <a:ea typeface="+mn-ea"/>
          <a:cs typeface="+mn-cs"/>
        </a:defRPr>
      </a:lvl6pPr>
      <a:lvl7pPr marL="2345710" algn="l" defTabSz="781903" rtl="0" eaLnBrk="1" latinLnBrk="0" hangingPunct="1">
        <a:defRPr sz="1539" kern="1200">
          <a:solidFill>
            <a:schemeClr val="tx1"/>
          </a:solidFill>
          <a:latin typeface="+mn-lt"/>
          <a:ea typeface="+mn-ea"/>
          <a:cs typeface="+mn-cs"/>
        </a:defRPr>
      </a:lvl7pPr>
      <a:lvl8pPr marL="2736662" algn="l" defTabSz="781903" rtl="0" eaLnBrk="1" latinLnBrk="0" hangingPunct="1">
        <a:defRPr sz="1539" kern="1200">
          <a:solidFill>
            <a:schemeClr val="tx1"/>
          </a:solidFill>
          <a:latin typeface="+mn-lt"/>
          <a:ea typeface="+mn-ea"/>
          <a:cs typeface="+mn-cs"/>
        </a:defRPr>
      </a:lvl8pPr>
      <a:lvl9pPr marL="3127614" algn="l" defTabSz="781903" rtl="0" eaLnBrk="1" latinLnBrk="0" hangingPunct="1">
        <a:defRPr sz="153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589649" y="4208931"/>
            <a:ext cx="6760229" cy="1655762"/>
          </a:xfrm>
        </p:spPr>
        <p:txBody>
          <a:bodyPr>
            <a:normAutofit/>
          </a:bodyPr>
          <a:lstStyle/>
          <a:p>
            <a:r>
              <a:rPr lang="nl-NL" sz="2800" dirty="0"/>
              <a:t>Poortwachtersbijeenkomst 5-2-2018</a:t>
            </a:r>
          </a:p>
        </p:txBody>
      </p:sp>
    </p:spTree>
    <p:extLst>
      <p:ext uri="{BB962C8B-B14F-4D97-AF65-F5344CB8AC3E}">
        <p14:creationId xmlns:p14="http://schemas.microsoft.com/office/powerpoint/2010/main" val="199270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B69B7-F41C-418B-877D-A6B55DD5BB75}"/>
              </a:ext>
            </a:extLst>
          </p:cNvPr>
          <p:cNvSpPr>
            <a:spLocks noGrp="1"/>
          </p:cNvSpPr>
          <p:nvPr>
            <p:ph type="ctrTitle"/>
          </p:nvPr>
        </p:nvSpPr>
        <p:spPr>
          <a:xfrm>
            <a:off x="1258888" y="1524466"/>
            <a:ext cx="7334102" cy="572622"/>
          </a:xfrm>
        </p:spPr>
        <p:txBody>
          <a:bodyPr>
            <a:noAutofit/>
          </a:bodyPr>
          <a:lstStyle/>
          <a:p>
            <a:r>
              <a:rPr lang="nl-NL" sz="4400" dirty="0"/>
              <a:t>Stapelen</a:t>
            </a:r>
          </a:p>
        </p:txBody>
      </p:sp>
      <p:sp>
        <p:nvSpPr>
          <p:cNvPr id="3" name="Ondertitel 2">
            <a:extLst>
              <a:ext uri="{FF2B5EF4-FFF2-40B4-BE49-F238E27FC236}">
                <a16:creationId xmlns:a16="http://schemas.microsoft.com/office/drawing/2014/main" id="{6D586071-4D18-440D-A736-97C20B497E60}"/>
              </a:ext>
            </a:extLst>
          </p:cNvPr>
          <p:cNvSpPr>
            <a:spLocks noGrp="1"/>
          </p:cNvSpPr>
          <p:nvPr>
            <p:ph type="subTitle" idx="1"/>
          </p:nvPr>
        </p:nvSpPr>
        <p:spPr/>
        <p:txBody>
          <a:bodyPr/>
          <a:lstStyle/>
          <a:p>
            <a:pPr marL="457200" indent="-457200">
              <a:buFont typeface="Arial" panose="020B0604020202020204" pitchFamily="34" charset="0"/>
              <a:buChar char="•"/>
            </a:pPr>
            <a:r>
              <a:rPr lang="nl-NL" sz="2800" dirty="0"/>
              <a:t>Ondersteuningsniveau 1</a:t>
            </a:r>
          </a:p>
          <a:p>
            <a:pPr marL="457200" indent="-457200">
              <a:buFont typeface="Arial" panose="020B0604020202020204" pitchFamily="34" charset="0"/>
              <a:buChar char="•"/>
            </a:pPr>
            <a:r>
              <a:rPr lang="nl-NL" sz="2800" dirty="0"/>
              <a:t>Ondersteuningsniveau 1+2</a:t>
            </a:r>
          </a:p>
          <a:p>
            <a:pPr marL="457200" indent="-457200">
              <a:buFont typeface="Arial" panose="020B0604020202020204" pitchFamily="34" charset="0"/>
              <a:buChar char="•"/>
            </a:pPr>
            <a:r>
              <a:rPr lang="nl-NL" sz="2800" dirty="0"/>
              <a:t>Ondersteuningsniveau 1+2+3</a:t>
            </a:r>
          </a:p>
          <a:p>
            <a:endParaRPr lang="nl-NL" dirty="0"/>
          </a:p>
        </p:txBody>
      </p:sp>
    </p:spTree>
    <p:extLst>
      <p:ext uri="{BB962C8B-B14F-4D97-AF65-F5344CB8AC3E}">
        <p14:creationId xmlns:p14="http://schemas.microsoft.com/office/powerpoint/2010/main" val="3177798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B62E3C-1FBB-473E-B454-B38E52DF89BB}"/>
              </a:ext>
            </a:extLst>
          </p:cNvPr>
          <p:cNvSpPr>
            <a:spLocks noGrp="1"/>
          </p:cNvSpPr>
          <p:nvPr>
            <p:ph type="ctrTitle"/>
          </p:nvPr>
        </p:nvSpPr>
        <p:spPr>
          <a:xfrm>
            <a:off x="1012874" y="971067"/>
            <a:ext cx="7580116" cy="572622"/>
          </a:xfrm>
        </p:spPr>
        <p:txBody>
          <a:bodyPr>
            <a:normAutofit/>
          </a:bodyPr>
          <a:lstStyle/>
          <a:p>
            <a:r>
              <a:rPr lang="nl-NL" sz="3200" dirty="0"/>
              <a:t>Sleutelbegrippen</a:t>
            </a:r>
          </a:p>
        </p:txBody>
      </p:sp>
      <p:sp>
        <p:nvSpPr>
          <p:cNvPr id="3" name="Ondertitel 2">
            <a:extLst>
              <a:ext uri="{FF2B5EF4-FFF2-40B4-BE49-F238E27FC236}">
                <a16:creationId xmlns:a16="http://schemas.microsoft.com/office/drawing/2014/main" id="{A675EC92-4E2A-48C7-A090-8005E7E097BA}"/>
              </a:ext>
            </a:extLst>
          </p:cNvPr>
          <p:cNvSpPr>
            <a:spLocks noGrp="1"/>
          </p:cNvSpPr>
          <p:nvPr>
            <p:ph type="subTitle" idx="1"/>
          </p:nvPr>
        </p:nvSpPr>
        <p:spPr>
          <a:xfrm>
            <a:off x="1012874" y="1842868"/>
            <a:ext cx="7580116" cy="4417255"/>
          </a:xfrm>
        </p:spPr>
        <p:txBody>
          <a:bodyPr>
            <a:normAutofit/>
          </a:bodyPr>
          <a:lstStyle/>
          <a:p>
            <a:r>
              <a:rPr lang="nl-NL" sz="2000" b="1" u="sng" dirty="0"/>
              <a:t>Normatief en suggesties:</a:t>
            </a:r>
            <a:r>
              <a:rPr lang="nl-NL" sz="2000" i="1" dirty="0"/>
              <a:t> Aan de hand van de normatieve criteria kunnen scholen zelf bepalen of de aanpak die zij inzetten voldoet voor het betreffende zorgniveau</a:t>
            </a:r>
            <a:endParaRPr lang="nl-NL" sz="2000" dirty="0"/>
          </a:p>
          <a:p>
            <a:r>
              <a:rPr lang="nl-NL" sz="2000" b="1" u="sng" dirty="0"/>
              <a:t>Beredeneerd aanbod:</a:t>
            </a:r>
            <a:r>
              <a:rPr lang="nl-NL" sz="2000" i="1" dirty="0"/>
              <a:t> Er is omschreven wat de normatieve criteria voor deze hulp zijn op niveau 2 en 3, maar het is de taak en verantwoordelijkheid van de leerkracht (eventueel in samenwerking met de intern begeleider) een weloverwogen, beredeneerd aanbod voor de leerling samen te stellen</a:t>
            </a:r>
            <a:endParaRPr lang="nl-NL" sz="2000" dirty="0"/>
          </a:p>
          <a:p>
            <a:r>
              <a:rPr lang="nl-NL" sz="2000" b="1" u="sng" dirty="0"/>
              <a:t>Transparant en navolgbaar:</a:t>
            </a:r>
            <a:r>
              <a:rPr lang="nl-NL" sz="2000" dirty="0"/>
              <a:t> </a:t>
            </a:r>
            <a:r>
              <a:rPr lang="nl-NL" sz="2000" i="1" dirty="0"/>
              <a:t>Bij het beschrijven van de geboden hulp gaat het er nadrukkelijk om dat de gemaakte, inhoudelijke keuzes navolgbaar en transparant worden verantwoord. Het gaat daarbij om welke aanpak gekozen wordt, waarom en wat het verwachte resultaat is. Het gebruikte materiaal staat ten dienste aan die keuzes</a:t>
            </a:r>
            <a:endParaRPr lang="nl-NL" sz="2000" dirty="0"/>
          </a:p>
          <a:p>
            <a:endParaRPr lang="nl-NL" dirty="0"/>
          </a:p>
        </p:txBody>
      </p:sp>
    </p:spTree>
    <p:extLst>
      <p:ext uri="{BB962C8B-B14F-4D97-AF65-F5344CB8AC3E}">
        <p14:creationId xmlns:p14="http://schemas.microsoft.com/office/powerpoint/2010/main" val="3040768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180205 Poortwachtersbijeenkomst NKD - versie 1 [Alleen-lezen] - PowerPoint"/>
          <p:cNvPicPr>
            <a:picLocks noChangeAspect="1"/>
          </p:cNvPicPr>
          <p:nvPr/>
        </p:nvPicPr>
        <p:blipFill rotWithShape="1">
          <a:blip r:embed="rId2">
            <a:extLst>
              <a:ext uri="{28A0092B-C50C-407E-A947-70E740481C1C}">
                <a14:useLocalDpi xmlns:a14="http://schemas.microsoft.com/office/drawing/2010/main" val="0"/>
              </a:ext>
            </a:extLst>
          </a:blip>
          <a:srcRect l="31301" t="19672" r="14999" b="6358"/>
          <a:stretch/>
        </p:blipFill>
        <p:spPr>
          <a:xfrm>
            <a:off x="420624" y="660004"/>
            <a:ext cx="8320810" cy="6197996"/>
          </a:xfrm>
          <a:prstGeom prst="rect">
            <a:avLst/>
          </a:prstGeom>
        </p:spPr>
      </p:pic>
    </p:spTree>
    <p:extLst>
      <p:ext uri="{BB962C8B-B14F-4D97-AF65-F5344CB8AC3E}">
        <p14:creationId xmlns:p14="http://schemas.microsoft.com/office/powerpoint/2010/main" val="217905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180205 Poortwachtersbijeenkomst NKD - versie 1 [Alleen-lezen] - PowerPoint"/>
          <p:cNvPicPr>
            <a:picLocks noChangeAspect="1"/>
          </p:cNvPicPr>
          <p:nvPr/>
        </p:nvPicPr>
        <p:blipFill rotWithShape="1">
          <a:blip r:embed="rId2">
            <a:extLst>
              <a:ext uri="{28A0092B-C50C-407E-A947-70E740481C1C}">
                <a14:useLocalDpi xmlns:a14="http://schemas.microsoft.com/office/drawing/2010/main" val="0"/>
              </a:ext>
            </a:extLst>
          </a:blip>
          <a:srcRect l="31500" t="19672" r="15100" b="6174"/>
          <a:stretch/>
        </p:blipFill>
        <p:spPr>
          <a:xfrm>
            <a:off x="393192" y="621791"/>
            <a:ext cx="8229600" cy="6179907"/>
          </a:xfrm>
          <a:prstGeom prst="rect">
            <a:avLst/>
          </a:prstGeom>
        </p:spPr>
      </p:pic>
    </p:spTree>
    <p:extLst>
      <p:ext uri="{BB962C8B-B14F-4D97-AF65-F5344CB8AC3E}">
        <p14:creationId xmlns:p14="http://schemas.microsoft.com/office/powerpoint/2010/main" val="40423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894D4B3-B469-4ED5-891E-0BE917A459AC}"/>
              </a:ext>
            </a:extLst>
          </p:cNvPr>
          <p:cNvPicPr>
            <a:picLocks noChangeAspect="1"/>
          </p:cNvPicPr>
          <p:nvPr/>
        </p:nvPicPr>
        <p:blipFill>
          <a:blip r:embed="rId2"/>
          <a:stretch>
            <a:fillRect/>
          </a:stretch>
        </p:blipFill>
        <p:spPr>
          <a:xfrm>
            <a:off x="182880" y="640728"/>
            <a:ext cx="8665698" cy="6058725"/>
          </a:xfrm>
          <a:prstGeom prst="rect">
            <a:avLst/>
          </a:prstGeom>
        </p:spPr>
      </p:pic>
    </p:spTree>
    <p:extLst>
      <p:ext uri="{BB962C8B-B14F-4D97-AF65-F5344CB8AC3E}">
        <p14:creationId xmlns:p14="http://schemas.microsoft.com/office/powerpoint/2010/main" val="225105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F1AC2-7886-48E8-9C8B-B0B8416137E8}"/>
              </a:ext>
            </a:extLst>
          </p:cNvPr>
          <p:cNvSpPr>
            <a:spLocks noGrp="1"/>
          </p:cNvSpPr>
          <p:nvPr>
            <p:ph type="ctrTitle"/>
          </p:nvPr>
        </p:nvSpPr>
        <p:spPr/>
        <p:txBody>
          <a:bodyPr/>
          <a:lstStyle/>
          <a:p>
            <a:r>
              <a:rPr lang="nl-NL" dirty="0"/>
              <a:t>Vragen over de handreiking</a:t>
            </a:r>
          </a:p>
        </p:txBody>
      </p:sp>
      <p:sp>
        <p:nvSpPr>
          <p:cNvPr id="3" name="Ondertitel 2">
            <a:extLst>
              <a:ext uri="{FF2B5EF4-FFF2-40B4-BE49-F238E27FC236}">
                <a16:creationId xmlns:a16="http://schemas.microsoft.com/office/drawing/2014/main" id="{3220174C-D897-4266-B496-50EA1A06FAED}"/>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36047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5E3B1-C398-4FEE-97EF-3BC7913032AE}"/>
              </a:ext>
            </a:extLst>
          </p:cNvPr>
          <p:cNvSpPr>
            <a:spLocks noGrp="1"/>
          </p:cNvSpPr>
          <p:nvPr>
            <p:ph type="ctrTitle"/>
          </p:nvPr>
        </p:nvSpPr>
        <p:spPr>
          <a:xfrm>
            <a:off x="1251684" y="1226105"/>
            <a:ext cx="7334102" cy="713019"/>
          </a:xfrm>
        </p:spPr>
        <p:txBody>
          <a:bodyPr/>
          <a:lstStyle/>
          <a:p>
            <a:r>
              <a:rPr lang="nl-NL" dirty="0"/>
              <a:t>Richtlijn doublure</a:t>
            </a:r>
          </a:p>
        </p:txBody>
      </p:sp>
      <p:sp>
        <p:nvSpPr>
          <p:cNvPr id="3" name="Ondertitel 2">
            <a:extLst>
              <a:ext uri="{FF2B5EF4-FFF2-40B4-BE49-F238E27FC236}">
                <a16:creationId xmlns:a16="http://schemas.microsoft.com/office/drawing/2014/main" id="{7FCE3BF8-52F8-4A69-8E59-CE60B6EB0FA0}"/>
              </a:ext>
            </a:extLst>
          </p:cNvPr>
          <p:cNvSpPr>
            <a:spLocks noGrp="1"/>
          </p:cNvSpPr>
          <p:nvPr>
            <p:ph type="subTitle" idx="1"/>
          </p:nvPr>
        </p:nvSpPr>
        <p:spPr>
          <a:xfrm>
            <a:off x="1258888" y="1939124"/>
            <a:ext cx="7334102" cy="3336261"/>
          </a:xfrm>
        </p:spPr>
        <p:txBody>
          <a:bodyPr>
            <a:normAutofit/>
          </a:bodyPr>
          <a:lstStyle/>
          <a:p>
            <a:r>
              <a:rPr lang="nl-NL" dirty="0"/>
              <a:t>Uitgangspunt: </a:t>
            </a:r>
          </a:p>
          <a:p>
            <a:pPr marL="342900" indent="-342900">
              <a:buFont typeface="Arial" panose="020B0604020202020204" pitchFamily="34" charset="0"/>
              <a:buChar char="•"/>
            </a:pPr>
            <a:r>
              <a:rPr lang="nl-NL" dirty="0"/>
              <a:t>Prestaties leerling worden vergeleken met leeftijdgenoten </a:t>
            </a:r>
          </a:p>
          <a:p>
            <a:endParaRPr lang="nl-NL" dirty="0"/>
          </a:p>
          <a:p>
            <a:r>
              <a:rPr lang="nl-NL" dirty="0"/>
              <a:t>Hoe? </a:t>
            </a:r>
          </a:p>
          <a:p>
            <a:pPr marL="342900" indent="-342900">
              <a:buFont typeface="Arial" panose="020B0604020202020204" pitchFamily="34" charset="0"/>
              <a:buChar char="•"/>
            </a:pPr>
            <a:r>
              <a:rPr lang="nl-NL" dirty="0"/>
              <a:t>Ruwe scores omzetten naar vaardigheidsscore</a:t>
            </a:r>
          </a:p>
          <a:p>
            <a:pPr marL="342900" indent="-342900">
              <a:buFont typeface="Arial" panose="020B0604020202020204" pitchFamily="34" charset="0"/>
              <a:buChar char="•"/>
            </a:pPr>
            <a:endParaRPr lang="nl-NL" dirty="0"/>
          </a:p>
          <a:p>
            <a:pPr marL="342900" indent="-342900">
              <a:buFontTx/>
              <a:buChar char="-"/>
            </a:pPr>
            <a:endParaRPr lang="nl-NL" dirty="0"/>
          </a:p>
        </p:txBody>
      </p:sp>
    </p:spTree>
    <p:extLst>
      <p:ext uri="{BB962C8B-B14F-4D97-AF65-F5344CB8AC3E}">
        <p14:creationId xmlns:p14="http://schemas.microsoft.com/office/powerpoint/2010/main" val="722536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2EF51D-9F2B-4DCC-96E3-931BD7C9CED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35D81D7-D8B4-4A07-A737-E58719B8017A}"/>
              </a:ext>
            </a:extLst>
          </p:cNvPr>
          <p:cNvSpPr>
            <a:spLocks noGrp="1"/>
          </p:cNvSpPr>
          <p:nvPr>
            <p:ph type="subTitle" idx="1"/>
          </p:nvPr>
        </p:nvSpPr>
        <p:spPr>
          <a:xfrm>
            <a:off x="1244820" y="2655642"/>
            <a:ext cx="7334102" cy="2577540"/>
          </a:xfrm>
        </p:spPr>
        <p:txBody>
          <a:bodyPr>
            <a:normAutofit/>
          </a:bodyPr>
          <a:lstStyle/>
          <a:p>
            <a:r>
              <a:rPr lang="nl-NL" dirty="0"/>
              <a:t>Een vaardigheidsscore op basis van de afname van de ene toets mag bij doublure worden beoordeeld tegen de normtabel van een </a:t>
            </a:r>
            <a:r>
              <a:rPr lang="nl-NL" dirty="0" err="1"/>
              <a:t>toetsmoment</a:t>
            </a:r>
            <a:r>
              <a:rPr lang="nl-NL" dirty="0"/>
              <a:t> een jaar later. Dat mag, omdat alle LVS-spellingtoetsen dezelfde onderliggende spellingvaardigheid meten.</a:t>
            </a:r>
          </a:p>
          <a:p>
            <a:endParaRPr lang="nl-NL" dirty="0"/>
          </a:p>
          <a:p>
            <a:r>
              <a:rPr lang="nl-NL" dirty="0"/>
              <a:t>De conclusie dat het laten doubleren een effectieve maatregel is geweest, kan alleen getrokken worden als een leerling in de normtabel van zijn (didactische) leeftijdgenoten een of twee niveaus gestegen is.</a:t>
            </a:r>
          </a:p>
          <a:p>
            <a:endParaRPr lang="nl-NL" dirty="0"/>
          </a:p>
        </p:txBody>
      </p:sp>
    </p:spTree>
    <p:extLst>
      <p:ext uri="{BB962C8B-B14F-4D97-AF65-F5344CB8AC3E}">
        <p14:creationId xmlns:p14="http://schemas.microsoft.com/office/powerpoint/2010/main" val="297016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67AA20-E3DB-47AD-912B-02D87BA764D1}"/>
              </a:ext>
            </a:extLst>
          </p:cNvPr>
          <p:cNvSpPr>
            <a:spLocks noGrp="1"/>
          </p:cNvSpPr>
          <p:nvPr>
            <p:ph type="ctrTitle"/>
          </p:nvPr>
        </p:nvSpPr>
        <p:spPr/>
        <p:txBody>
          <a:bodyPr/>
          <a:lstStyle/>
          <a:p>
            <a:r>
              <a:rPr lang="nl-NL" dirty="0"/>
              <a:t>Vragen over de richtlijn</a:t>
            </a:r>
          </a:p>
        </p:txBody>
      </p:sp>
      <p:sp>
        <p:nvSpPr>
          <p:cNvPr id="3" name="Ondertitel 2">
            <a:extLst>
              <a:ext uri="{FF2B5EF4-FFF2-40B4-BE49-F238E27FC236}">
                <a16:creationId xmlns:a16="http://schemas.microsoft.com/office/drawing/2014/main" id="{263DD576-1D87-4510-A97D-1BBFAC92CBC1}"/>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630499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6698" y="870890"/>
            <a:ext cx="7334102" cy="572622"/>
          </a:xfrm>
        </p:spPr>
        <p:txBody>
          <a:bodyPr/>
          <a:lstStyle/>
          <a:p>
            <a:r>
              <a:rPr lang="nl-NL" dirty="0"/>
              <a:t> </a:t>
            </a:r>
            <a:r>
              <a:rPr lang="nl-NL" sz="2800" dirty="0"/>
              <a:t>Agenda</a:t>
            </a:r>
          </a:p>
        </p:txBody>
      </p:sp>
      <p:sp>
        <p:nvSpPr>
          <p:cNvPr id="5" name="Tijdelijke aanduiding voor inhoud 4"/>
          <p:cNvSpPr>
            <a:spLocks noGrp="1"/>
          </p:cNvSpPr>
          <p:nvPr>
            <p:ph idx="12"/>
          </p:nvPr>
        </p:nvSpPr>
        <p:spPr>
          <a:xfrm>
            <a:off x="786698" y="1443512"/>
            <a:ext cx="7945072" cy="4911801"/>
          </a:xfrm>
        </p:spPr>
        <p:txBody>
          <a:bodyPr/>
          <a:lstStyle/>
          <a:p>
            <a:endParaRPr lang="nl-NL" dirty="0"/>
          </a:p>
          <a:p>
            <a:endParaRPr lang="nl-NL" dirty="0"/>
          </a:p>
          <a:p>
            <a:pPr marL="457200" indent="-457200">
              <a:buFont typeface="+mj-lt"/>
              <a:buAutoNum type="arabicPeriod"/>
            </a:pPr>
            <a:r>
              <a:rPr lang="nl-NL" sz="2400" i="1" dirty="0">
                <a:solidFill>
                  <a:srgbClr val="84014F"/>
                </a:solidFill>
              </a:rPr>
              <a:t>Welkom</a:t>
            </a:r>
          </a:p>
          <a:p>
            <a:pPr marL="457200" indent="-457200">
              <a:buFont typeface="+mj-lt"/>
              <a:buAutoNum type="arabicPeriod"/>
            </a:pPr>
            <a:r>
              <a:rPr lang="nl-NL" sz="2400" i="1" dirty="0">
                <a:solidFill>
                  <a:srgbClr val="84014F"/>
                </a:solidFill>
              </a:rPr>
              <a:t>Voorstellen </a:t>
            </a:r>
          </a:p>
          <a:p>
            <a:pPr marL="457200" indent="-457200">
              <a:buFont typeface="+mj-lt"/>
              <a:buAutoNum type="arabicPeriod"/>
            </a:pPr>
            <a:r>
              <a:rPr lang="nl-NL" sz="2400" i="1" dirty="0">
                <a:solidFill>
                  <a:srgbClr val="84014F"/>
                </a:solidFill>
              </a:rPr>
              <a:t>Handreiking ondersteuningsniveau 2 en 3</a:t>
            </a:r>
          </a:p>
          <a:p>
            <a:pPr marL="457200" indent="-457200">
              <a:buFont typeface="+mj-lt"/>
              <a:buAutoNum type="arabicPeriod"/>
            </a:pPr>
            <a:r>
              <a:rPr lang="nl-NL" sz="2400" b="1" i="1" dirty="0">
                <a:solidFill>
                  <a:srgbClr val="84014F"/>
                </a:solidFill>
              </a:rPr>
              <a:t>Kwaliteit </a:t>
            </a:r>
          </a:p>
          <a:p>
            <a:pPr marL="457200" indent="-457200">
              <a:buFont typeface="+mj-lt"/>
              <a:buAutoNum type="arabicPeriod"/>
            </a:pPr>
            <a:r>
              <a:rPr lang="nl-NL" sz="2400" i="1" dirty="0">
                <a:solidFill>
                  <a:srgbClr val="84014F"/>
                </a:solidFill>
              </a:rPr>
              <a:t>Nieuwe ontwikkelingen bij het NKD</a:t>
            </a:r>
          </a:p>
          <a:p>
            <a:pPr marL="457200" indent="-457200">
              <a:buFont typeface="+mj-lt"/>
              <a:buAutoNum type="arabicPeriod"/>
            </a:pPr>
            <a:endParaRPr lang="nl-NL" sz="2400" i="1" dirty="0">
              <a:solidFill>
                <a:srgbClr val="84014F"/>
              </a:solidFill>
            </a:endParaRPr>
          </a:p>
          <a:p>
            <a:pPr marL="457200" indent="-457200">
              <a:buFont typeface="+mj-lt"/>
              <a:buAutoNum type="arabicPeriod"/>
            </a:pPr>
            <a:endParaRPr lang="nl-NL" sz="2400" i="1" dirty="0">
              <a:solidFill>
                <a:srgbClr val="84014F"/>
              </a:solidFill>
            </a:endParaRPr>
          </a:p>
          <a:p>
            <a:pPr marL="457200" indent="-457200">
              <a:buFont typeface="+mj-lt"/>
              <a:buAutoNum type="arabicPeriod"/>
            </a:pPr>
            <a:endParaRPr lang="nl-NL" sz="2400" i="1" dirty="0">
              <a:solidFill>
                <a:srgbClr val="84014F"/>
              </a:solidFill>
            </a:endParaRPr>
          </a:p>
          <a:p>
            <a:endParaRPr lang="nl-NL" sz="2400" i="1" dirty="0"/>
          </a:p>
          <a:p>
            <a:endParaRPr lang="nl-NL" sz="2400" i="1" dirty="0"/>
          </a:p>
          <a:p>
            <a:endParaRPr lang="nl-NL" sz="2400" dirty="0"/>
          </a:p>
        </p:txBody>
      </p:sp>
    </p:spTree>
    <p:extLst>
      <p:ext uri="{BB962C8B-B14F-4D97-AF65-F5344CB8AC3E}">
        <p14:creationId xmlns:p14="http://schemas.microsoft.com/office/powerpoint/2010/main" val="118200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6698" y="870890"/>
            <a:ext cx="7334102" cy="572622"/>
          </a:xfrm>
        </p:spPr>
        <p:txBody>
          <a:bodyPr/>
          <a:lstStyle/>
          <a:p>
            <a:r>
              <a:rPr lang="nl-NL" dirty="0"/>
              <a:t> </a:t>
            </a:r>
            <a:r>
              <a:rPr lang="nl-NL" sz="2800" dirty="0"/>
              <a:t>Agenda</a:t>
            </a:r>
          </a:p>
        </p:txBody>
      </p:sp>
      <p:sp>
        <p:nvSpPr>
          <p:cNvPr id="5" name="Tijdelijke aanduiding voor inhoud 4"/>
          <p:cNvSpPr>
            <a:spLocks noGrp="1"/>
          </p:cNvSpPr>
          <p:nvPr>
            <p:ph idx="12"/>
          </p:nvPr>
        </p:nvSpPr>
        <p:spPr>
          <a:xfrm>
            <a:off x="786698" y="1443512"/>
            <a:ext cx="7945072" cy="4911801"/>
          </a:xfrm>
        </p:spPr>
        <p:txBody>
          <a:bodyPr/>
          <a:lstStyle/>
          <a:p>
            <a:endParaRPr lang="nl-NL" dirty="0"/>
          </a:p>
          <a:p>
            <a:endParaRPr lang="nl-NL" dirty="0"/>
          </a:p>
          <a:p>
            <a:pPr marL="457200" indent="-457200">
              <a:buFont typeface="+mj-lt"/>
              <a:buAutoNum type="arabicPeriod"/>
            </a:pPr>
            <a:r>
              <a:rPr lang="nl-NL" sz="2400" b="1" i="1" dirty="0">
                <a:solidFill>
                  <a:srgbClr val="84014F"/>
                </a:solidFill>
              </a:rPr>
              <a:t>Welkom</a:t>
            </a:r>
          </a:p>
          <a:p>
            <a:pPr marL="457200" indent="-457200">
              <a:buFont typeface="+mj-lt"/>
              <a:buAutoNum type="arabicPeriod"/>
            </a:pPr>
            <a:r>
              <a:rPr lang="nl-NL" sz="2400" i="1" dirty="0">
                <a:solidFill>
                  <a:srgbClr val="84014F"/>
                </a:solidFill>
              </a:rPr>
              <a:t>Voorstellen</a:t>
            </a:r>
          </a:p>
          <a:p>
            <a:pPr marL="457200" indent="-457200">
              <a:buFont typeface="+mj-lt"/>
              <a:buAutoNum type="arabicPeriod"/>
            </a:pPr>
            <a:r>
              <a:rPr lang="nl-NL" sz="2400" i="1" dirty="0">
                <a:solidFill>
                  <a:srgbClr val="84014F"/>
                </a:solidFill>
              </a:rPr>
              <a:t>Handreiking ondersteuningsniveau 2 en 3</a:t>
            </a:r>
          </a:p>
          <a:p>
            <a:pPr marL="457200" indent="-457200">
              <a:buFont typeface="+mj-lt"/>
              <a:buAutoNum type="arabicPeriod"/>
            </a:pPr>
            <a:r>
              <a:rPr lang="nl-NL" sz="2400" i="1" dirty="0">
                <a:solidFill>
                  <a:srgbClr val="84014F"/>
                </a:solidFill>
              </a:rPr>
              <a:t>Kwaliteit </a:t>
            </a:r>
          </a:p>
          <a:p>
            <a:pPr marL="457200" indent="-457200">
              <a:buFont typeface="+mj-lt"/>
              <a:buAutoNum type="arabicPeriod"/>
            </a:pPr>
            <a:r>
              <a:rPr lang="nl-NL" sz="2400" i="1" dirty="0">
                <a:solidFill>
                  <a:srgbClr val="84014F"/>
                </a:solidFill>
              </a:rPr>
              <a:t>Nieuwe ontwikkelingen bij het NKD</a:t>
            </a:r>
          </a:p>
          <a:p>
            <a:pPr marL="457200" indent="-457200">
              <a:buFont typeface="+mj-lt"/>
              <a:buAutoNum type="arabicPeriod"/>
            </a:pPr>
            <a:endParaRPr lang="nl-NL" sz="2400" i="1" dirty="0">
              <a:solidFill>
                <a:srgbClr val="84014F"/>
              </a:solidFill>
            </a:endParaRPr>
          </a:p>
          <a:p>
            <a:pPr marL="457200" indent="-457200">
              <a:buFont typeface="+mj-lt"/>
              <a:buAutoNum type="arabicPeriod"/>
            </a:pPr>
            <a:endParaRPr lang="nl-NL" sz="2400" i="1" dirty="0">
              <a:solidFill>
                <a:srgbClr val="84014F"/>
              </a:solidFill>
            </a:endParaRPr>
          </a:p>
          <a:p>
            <a:pPr marL="457200" indent="-457200">
              <a:buFont typeface="+mj-lt"/>
              <a:buAutoNum type="arabicPeriod"/>
            </a:pPr>
            <a:endParaRPr lang="nl-NL" sz="2400" i="1" dirty="0">
              <a:solidFill>
                <a:srgbClr val="84014F"/>
              </a:solidFill>
            </a:endParaRPr>
          </a:p>
          <a:p>
            <a:endParaRPr lang="nl-NL" sz="2400" i="1" dirty="0"/>
          </a:p>
          <a:p>
            <a:endParaRPr lang="nl-NL" sz="2400" i="1" dirty="0"/>
          </a:p>
          <a:p>
            <a:endParaRPr lang="nl-NL" sz="2400" dirty="0"/>
          </a:p>
        </p:txBody>
      </p:sp>
    </p:spTree>
    <p:extLst>
      <p:ext uri="{BB962C8B-B14F-4D97-AF65-F5344CB8AC3E}">
        <p14:creationId xmlns:p14="http://schemas.microsoft.com/office/powerpoint/2010/main" val="1660761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114D1-78FC-4F2D-BD0F-FB2DFB04A010}"/>
              </a:ext>
            </a:extLst>
          </p:cNvPr>
          <p:cNvSpPr>
            <a:spLocks noGrp="1"/>
          </p:cNvSpPr>
          <p:nvPr>
            <p:ph type="ctrTitle"/>
          </p:nvPr>
        </p:nvSpPr>
        <p:spPr/>
        <p:txBody>
          <a:bodyPr>
            <a:noAutofit/>
          </a:bodyPr>
          <a:lstStyle/>
          <a:p>
            <a:r>
              <a:rPr lang="nl-NL" sz="3600" dirty="0"/>
              <a:t>Placematopdracht</a:t>
            </a:r>
          </a:p>
        </p:txBody>
      </p:sp>
      <p:sp>
        <p:nvSpPr>
          <p:cNvPr id="3" name="Ondertitel 2">
            <a:extLst>
              <a:ext uri="{FF2B5EF4-FFF2-40B4-BE49-F238E27FC236}">
                <a16:creationId xmlns:a16="http://schemas.microsoft.com/office/drawing/2014/main" id="{CD6E1A74-B3B7-4CFC-A522-BA64F3657F3C}"/>
              </a:ext>
            </a:extLst>
          </p:cNvPr>
          <p:cNvSpPr>
            <a:spLocks noGrp="1"/>
          </p:cNvSpPr>
          <p:nvPr>
            <p:ph type="subTitle" idx="1"/>
          </p:nvPr>
        </p:nvSpPr>
        <p:spPr>
          <a:xfrm>
            <a:off x="1258888" y="2669709"/>
            <a:ext cx="7334102" cy="2296185"/>
          </a:xfrm>
        </p:spPr>
        <p:txBody>
          <a:bodyPr>
            <a:noAutofit/>
          </a:bodyPr>
          <a:lstStyle/>
          <a:p>
            <a:r>
              <a:rPr lang="nl-NL" sz="3200" dirty="0"/>
              <a:t>- Hoe wil je de kwaliteit van jouw functie als poortwachter borgen en verbeteren?</a:t>
            </a:r>
          </a:p>
          <a:p>
            <a:endParaRPr lang="nl-NL" sz="3200" dirty="0"/>
          </a:p>
          <a:p>
            <a:r>
              <a:rPr lang="nl-NL" sz="3200" dirty="0"/>
              <a:t>- Wat heb je daarvoor nodig? </a:t>
            </a:r>
          </a:p>
        </p:txBody>
      </p:sp>
    </p:spTree>
    <p:extLst>
      <p:ext uri="{BB962C8B-B14F-4D97-AF65-F5344CB8AC3E}">
        <p14:creationId xmlns:p14="http://schemas.microsoft.com/office/powerpoint/2010/main" val="2428800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DB82F-9A08-4D23-AAD3-1494489F0E56}"/>
              </a:ext>
            </a:extLst>
          </p:cNvPr>
          <p:cNvSpPr>
            <a:spLocks noGrp="1"/>
          </p:cNvSpPr>
          <p:nvPr>
            <p:ph type="ctrTitle"/>
          </p:nvPr>
        </p:nvSpPr>
        <p:spPr/>
        <p:txBody>
          <a:bodyPr/>
          <a:lstStyle/>
          <a:p>
            <a:r>
              <a:rPr lang="nl-NL" dirty="0"/>
              <a:t>Placemat</a:t>
            </a:r>
          </a:p>
        </p:txBody>
      </p:sp>
      <p:sp>
        <p:nvSpPr>
          <p:cNvPr id="3" name="Ondertitel 2">
            <a:extLst>
              <a:ext uri="{FF2B5EF4-FFF2-40B4-BE49-F238E27FC236}">
                <a16:creationId xmlns:a16="http://schemas.microsoft.com/office/drawing/2014/main" id="{FAA97F59-2477-4EEE-9EC6-6E5AD07B965E}"/>
              </a:ext>
            </a:extLst>
          </p:cNvPr>
          <p:cNvSpPr>
            <a:spLocks noGrp="1"/>
          </p:cNvSpPr>
          <p:nvPr>
            <p:ph type="subTitle" idx="1"/>
          </p:nvPr>
        </p:nvSpPr>
        <p:spPr>
          <a:xfrm>
            <a:off x="1258888" y="2810107"/>
            <a:ext cx="7334102" cy="1986976"/>
          </a:xfrm>
        </p:spPr>
        <p:txBody>
          <a:bodyPr>
            <a:normAutofit/>
          </a:bodyPr>
          <a:lstStyle/>
          <a:p>
            <a:pPr marL="342900" indent="-342900">
              <a:buFont typeface="Arial" panose="020B0604020202020204" pitchFamily="34" charset="0"/>
              <a:buChar char="•"/>
            </a:pPr>
            <a:r>
              <a:rPr lang="nl-NL" dirty="0"/>
              <a:t>Noteer eerst voor jezelf</a:t>
            </a:r>
          </a:p>
          <a:p>
            <a:pPr marL="342900" indent="-342900">
              <a:buFont typeface="Arial" panose="020B0604020202020204" pitchFamily="34" charset="0"/>
              <a:buChar char="•"/>
            </a:pPr>
            <a:r>
              <a:rPr lang="nl-NL" dirty="0"/>
              <a:t>Delen in de tafelgroep</a:t>
            </a:r>
          </a:p>
          <a:p>
            <a:pPr marL="342900" indent="-342900">
              <a:buFont typeface="Arial" panose="020B0604020202020204" pitchFamily="34" charset="0"/>
              <a:buChar char="•"/>
            </a:pPr>
            <a:r>
              <a:rPr lang="nl-NL" dirty="0"/>
              <a:t>Gezamenlijk 1 belangrijk punt</a:t>
            </a:r>
          </a:p>
          <a:p>
            <a:pPr marL="342900" indent="-342900">
              <a:buFont typeface="Arial" panose="020B0604020202020204" pitchFamily="34" charset="0"/>
              <a:buChar char="•"/>
            </a:pPr>
            <a:r>
              <a:rPr lang="nl-NL" dirty="0"/>
              <a:t>Ophalen in de hele groep</a:t>
            </a:r>
          </a:p>
        </p:txBody>
      </p:sp>
    </p:spTree>
    <p:extLst>
      <p:ext uri="{BB962C8B-B14F-4D97-AF65-F5344CB8AC3E}">
        <p14:creationId xmlns:p14="http://schemas.microsoft.com/office/powerpoint/2010/main" val="257077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6698" y="870890"/>
            <a:ext cx="7334102" cy="572622"/>
          </a:xfrm>
        </p:spPr>
        <p:txBody>
          <a:bodyPr/>
          <a:lstStyle/>
          <a:p>
            <a:r>
              <a:rPr lang="nl-NL" dirty="0"/>
              <a:t> </a:t>
            </a:r>
            <a:r>
              <a:rPr lang="nl-NL" sz="2800" dirty="0"/>
              <a:t>Agenda</a:t>
            </a:r>
          </a:p>
        </p:txBody>
      </p:sp>
      <p:sp>
        <p:nvSpPr>
          <p:cNvPr id="5" name="Tijdelijke aanduiding voor inhoud 4"/>
          <p:cNvSpPr>
            <a:spLocks noGrp="1"/>
          </p:cNvSpPr>
          <p:nvPr>
            <p:ph idx="12"/>
          </p:nvPr>
        </p:nvSpPr>
        <p:spPr>
          <a:xfrm>
            <a:off x="786698" y="1443512"/>
            <a:ext cx="7945072" cy="4911801"/>
          </a:xfrm>
        </p:spPr>
        <p:txBody>
          <a:bodyPr/>
          <a:lstStyle/>
          <a:p>
            <a:endParaRPr lang="nl-NL" dirty="0"/>
          </a:p>
          <a:p>
            <a:endParaRPr lang="nl-NL" dirty="0"/>
          </a:p>
          <a:p>
            <a:pPr marL="457200" indent="-457200">
              <a:buFont typeface="+mj-lt"/>
              <a:buAutoNum type="arabicPeriod"/>
            </a:pPr>
            <a:r>
              <a:rPr lang="nl-NL" sz="2400" i="1" dirty="0">
                <a:solidFill>
                  <a:srgbClr val="84014F"/>
                </a:solidFill>
              </a:rPr>
              <a:t>Welkom</a:t>
            </a:r>
          </a:p>
          <a:p>
            <a:pPr marL="457200" indent="-457200">
              <a:buFont typeface="+mj-lt"/>
              <a:buAutoNum type="arabicPeriod"/>
            </a:pPr>
            <a:r>
              <a:rPr lang="nl-NL" sz="2400" i="1" dirty="0">
                <a:solidFill>
                  <a:srgbClr val="84014F"/>
                </a:solidFill>
              </a:rPr>
              <a:t>Voorstellen aan elkaar</a:t>
            </a:r>
          </a:p>
          <a:p>
            <a:pPr marL="457200" indent="-457200">
              <a:buFont typeface="+mj-lt"/>
              <a:buAutoNum type="arabicPeriod"/>
            </a:pPr>
            <a:r>
              <a:rPr lang="nl-NL" sz="2400" i="1" dirty="0">
                <a:solidFill>
                  <a:srgbClr val="84014F"/>
                </a:solidFill>
              </a:rPr>
              <a:t>Handreiking ondersteuningsniveau 2 en 3</a:t>
            </a:r>
          </a:p>
          <a:p>
            <a:pPr marL="457200" indent="-457200">
              <a:buFont typeface="+mj-lt"/>
              <a:buAutoNum type="arabicPeriod"/>
            </a:pPr>
            <a:r>
              <a:rPr lang="nl-NL" sz="2400" i="1" dirty="0">
                <a:solidFill>
                  <a:srgbClr val="84014F"/>
                </a:solidFill>
              </a:rPr>
              <a:t>Kwaliteit en Borging poortwachter</a:t>
            </a:r>
          </a:p>
          <a:p>
            <a:pPr marL="457200" indent="-457200">
              <a:buFont typeface="+mj-lt"/>
              <a:buAutoNum type="arabicPeriod"/>
            </a:pPr>
            <a:r>
              <a:rPr lang="nl-NL" sz="2400" b="1" i="1" dirty="0">
                <a:solidFill>
                  <a:srgbClr val="84014F"/>
                </a:solidFill>
              </a:rPr>
              <a:t>Nieuwe ontwikkelingen &amp; Informatiepunt dyslexie</a:t>
            </a:r>
          </a:p>
          <a:p>
            <a:pPr marL="457200" indent="-457200">
              <a:buFont typeface="+mj-lt"/>
              <a:buAutoNum type="arabicPeriod"/>
            </a:pPr>
            <a:endParaRPr lang="nl-NL" sz="2400" i="1" dirty="0">
              <a:solidFill>
                <a:srgbClr val="84014F"/>
              </a:solidFill>
            </a:endParaRPr>
          </a:p>
          <a:p>
            <a:pPr marL="457200" indent="-457200">
              <a:buFont typeface="+mj-lt"/>
              <a:buAutoNum type="arabicPeriod"/>
            </a:pPr>
            <a:endParaRPr lang="nl-NL" sz="2400" i="1" dirty="0">
              <a:solidFill>
                <a:srgbClr val="84014F"/>
              </a:solidFill>
            </a:endParaRPr>
          </a:p>
          <a:p>
            <a:pPr marL="457200" indent="-457200">
              <a:buFont typeface="+mj-lt"/>
              <a:buAutoNum type="arabicPeriod"/>
            </a:pPr>
            <a:endParaRPr lang="nl-NL" sz="2400" i="1" dirty="0">
              <a:solidFill>
                <a:srgbClr val="84014F"/>
              </a:solidFill>
            </a:endParaRPr>
          </a:p>
          <a:p>
            <a:endParaRPr lang="nl-NL" sz="2400" i="1" dirty="0"/>
          </a:p>
          <a:p>
            <a:endParaRPr lang="nl-NL" sz="2400" i="1" dirty="0"/>
          </a:p>
          <a:p>
            <a:endParaRPr lang="nl-NL" sz="2400" dirty="0"/>
          </a:p>
        </p:txBody>
      </p:sp>
    </p:spTree>
    <p:extLst>
      <p:ext uri="{BB962C8B-B14F-4D97-AF65-F5344CB8AC3E}">
        <p14:creationId xmlns:p14="http://schemas.microsoft.com/office/powerpoint/2010/main" val="1606553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4" name="Afbeelding 3" descr="NKD_Powerpoint_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084039" cy="6858000"/>
          </a:xfrm>
          <a:prstGeom prst="rect">
            <a:avLst/>
          </a:prstGeom>
        </p:spPr>
      </p:pic>
      <p:sp>
        <p:nvSpPr>
          <p:cNvPr id="5" name="Tekstvak 4"/>
          <p:cNvSpPr txBox="1"/>
          <p:nvPr/>
        </p:nvSpPr>
        <p:spPr>
          <a:xfrm>
            <a:off x="603780" y="1402778"/>
            <a:ext cx="7889741" cy="338554"/>
          </a:xfrm>
          <a:prstGeom prst="rect">
            <a:avLst/>
          </a:prstGeom>
          <a:noFill/>
        </p:spPr>
        <p:txBody>
          <a:bodyPr wrap="square" rtlCol="0">
            <a:spAutoFit/>
          </a:bodyPr>
          <a:lstStyle/>
          <a:p>
            <a:r>
              <a:rPr lang="nl-NL" sz="1600" dirty="0">
                <a:solidFill>
                  <a:srgbClr val="820056"/>
                </a:solidFill>
                <a:latin typeface="Arial" panose="020B0604020202020204" pitchFamily="34" charset="0"/>
                <a:cs typeface="Arial" panose="020B0604020202020204" pitchFamily="34" charset="0"/>
              </a:rPr>
              <a:t>Proactieve afstemming tussen onderwijs en zorg is meer dan informatie-uitwisseling</a:t>
            </a:r>
          </a:p>
        </p:txBody>
      </p:sp>
      <p:sp>
        <p:nvSpPr>
          <p:cNvPr id="8" name="Titel 1"/>
          <p:cNvSpPr txBox="1">
            <a:spLocks/>
          </p:cNvSpPr>
          <p:nvPr/>
        </p:nvSpPr>
        <p:spPr>
          <a:xfrm>
            <a:off x="402021" y="972826"/>
            <a:ext cx="8497613" cy="518696"/>
          </a:xfrm>
          <a:prstGeom prst="rect">
            <a:avLst/>
          </a:prstGeom>
        </p:spPr>
        <p:txBody>
          <a:bodyPr vert="horz" lIns="91440" tIns="45720" rIns="91440" bIns="45720" rtlCol="0" anchor="ctr">
            <a:noAutofit/>
          </a:bodyPr>
          <a:lstStyle>
            <a:lvl1pPr algn="ctr" defTabSz="781903" rtl="0" eaLnBrk="1" latinLnBrk="0" hangingPunct="1">
              <a:spcBef>
                <a:spcPct val="0"/>
              </a:spcBef>
              <a:buNone/>
              <a:defRPr sz="3762" kern="1200">
                <a:solidFill>
                  <a:schemeClr val="tx1"/>
                </a:solidFill>
                <a:latin typeface="+mj-lt"/>
                <a:ea typeface="+mj-ea"/>
                <a:cs typeface="+mj-cs"/>
              </a:defRPr>
            </a:lvl1pPr>
          </a:lstStyle>
          <a:p>
            <a:pPr algn="l"/>
            <a:r>
              <a:rPr lang="nl-NL" sz="2200" b="1" dirty="0">
                <a:solidFill>
                  <a:srgbClr val="D4310F"/>
                </a:solidFill>
                <a:latin typeface="Arial" panose="020B0604020202020204" pitchFamily="34" charset="0"/>
                <a:cs typeface="Arial" panose="020B0604020202020204" pitchFamily="34" charset="0"/>
              </a:rPr>
              <a:t>Ontwikkeling van een brede vakinhoudelijke richtlijn Dyslexie</a:t>
            </a:r>
          </a:p>
        </p:txBody>
      </p:sp>
      <p:pic>
        <p:nvPicPr>
          <p:cNvPr id="9" name="Tijdelijke aanduiding voor inhoud 3"/>
          <p:cNvPicPr>
            <a:picLocks noChangeAspect="1"/>
          </p:cNvPicPr>
          <p:nvPr/>
        </p:nvPicPr>
        <p:blipFill>
          <a:blip r:embed="rId4"/>
          <a:stretch>
            <a:fillRect/>
          </a:stretch>
        </p:blipFill>
        <p:spPr>
          <a:xfrm>
            <a:off x="509665" y="1806315"/>
            <a:ext cx="8222105" cy="4482059"/>
          </a:xfrm>
          <a:prstGeom prst="rect">
            <a:avLst/>
          </a:prstGeom>
        </p:spPr>
      </p:pic>
    </p:spTree>
    <p:extLst>
      <p:ext uri="{BB962C8B-B14F-4D97-AF65-F5344CB8AC3E}">
        <p14:creationId xmlns:p14="http://schemas.microsoft.com/office/powerpoint/2010/main" val="1306396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Subtitel 2"/>
          <p:cNvSpPr>
            <a:spLocks noGrp="1"/>
          </p:cNvSpPr>
          <p:nvPr>
            <p:ph type="subTitle" idx="1"/>
          </p:nvPr>
        </p:nvSpPr>
        <p:spPr/>
        <p:txBody>
          <a:bodyPr/>
          <a:lstStyle/>
          <a:p>
            <a:endParaRPr lang="nl-NL"/>
          </a:p>
        </p:txBody>
      </p:sp>
      <p:pic>
        <p:nvPicPr>
          <p:cNvPr id="4" name="Afbeelding 3" descr="NKD_Powerpoint_0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981"/>
            <a:ext cx="9031573" cy="6828019"/>
          </a:xfrm>
          <a:prstGeom prst="rect">
            <a:avLst/>
          </a:prstGeom>
        </p:spPr>
      </p:pic>
      <p:sp>
        <p:nvSpPr>
          <p:cNvPr id="8" name="Titel 1"/>
          <p:cNvSpPr txBox="1">
            <a:spLocks/>
          </p:cNvSpPr>
          <p:nvPr/>
        </p:nvSpPr>
        <p:spPr>
          <a:xfrm>
            <a:off x="402021" y="972826"/>
            <a:ext cx="8497613" cy="518696"/>
          </a:xfrm>
          <a:prstGeom prst="rect">
            <a:avLst/>
          </a:prstGeom>
        </p:spPr>
        <p:txBody>
          <a:bodyPr vert="horz" lIns="91440" tIns="45720" rIns="91440" bIns="45720" rtlCol="0" anchor="ctr">
            <a:noAutofit/>
          </a:bodyPr>
          <a:lstStyle>
            <a:lvl1pPr algn="ctr" defTabSz="781903" rtl="0" eaLnBrk="1" latinLnBrk="0" hangingPunct="1">
              <a:spcBef>
                <a:spcPct val="0"/>
              </a:spcBef>
              <a:buNone/>
              <a:defRPr sz="3762" kern="1200">
                <a:solidFill>
                  <a:schemeClr val="tx1"/>
                </a:solidFill>
                <a:latin typeface="+mj-lt"/>
                <a:ea typeface="+mj-ea"/>
                <a:cs typeface="+mj-cs"/>
              </a:defRPr>
            </a:lvl1pPr>
          </a:lstStyle>
          <a:p>
            <a:endParaRPr lang="nl-NL" sz="2200" dirty="0">
              <a:solidFill>
                <a:srgbClr val="D4310F"/>
              </a:solidFill>
              <a:latin typeface="Arial" panose="020B0604020202020204" pitchFamily="34" charset="0"/>
              <a:cs typeface="Arial" panose="020B0604020202020204" pitchFamily="34" charset="0"/>
            </a:endParaRPr>
          </a:p>
        </p:txBody>
      </p:sp>
      <p:sp>
        <p:nvSpPr>
          <p:cNvPr id="7" name="Tekstvak 6"/>
          <p:cNvSpPr txBox="1"/>
          <p:nvPr/>
        </p:nvSpPr>
        <p:spPr>
          <a:xfrm>
            <a:off x="595859" y="963796"/>
            <a:ext cx="7952282" cy="892552"/>
          </a:xfrm>
          <a:prstGeom prst="rect">
            <a:avLst/>
          </a:prstGeom>
          <a:noFill/>
        </p:spPr>
        <p:txBody>
          <a:bodyPr wrap="square" rtlCol="0">
            <a:spAutoFit/>
          </a:bodyPr>
          <a:lstStyle/>
          <a:p>
            <a:r>
              <a:rPr lang="nl-NL" sz="2000" dirty="0">
                <a:solidFill>
                  <a:srgbClr val="D4310F"/>
                </a:solidFill>
                <a:latin typeface="Arial" panose="020B0604020202020204" pitchFamily="34" charset="0"/>
                <a:cs typeface="Arial" panose="020B0604020202020204" pitchFamily="34" charset="0"/>
              </a:rPr>
              <a:t>Stimuleringsprogramma informatiepunt dyslexie</a:t>
            </a:r>
          </a:p>
          <a:p>
            <a:r>
              <a:rPr lang="nl-NL" sz="1600" dirty="0">
                <a:solidFill>
                  <a:srgbClr val="D4310F"/>
                </a:solidFill>
                <a:latin typeface="Arial" panose="020B0604020202020204" pitchFamily="34" charset="0"/>
                <a:cs typeface="Arial" panose="020B0604020202020204" pitchFamily="34" charset="0"/>
              </a:rPr>
              <a:t>Ontwikkeling van het programma Preventie &amp; Integrale aanpak Dyslexie &amp; Hulpmiddelen onderwijs</a:t>
            </a:r>
          </a:p>
        </p:txBody>
      </p:sp>
      <p:sp>
        <p:nvSpPr>
          <p:cNvPr id="10" name="Rechthoek 9"/>
          <p:cNvSpPr/>
          <p:nvPr/>
        </p:nvSpPr>
        <p:spPr>
          <a:xfrm>
            <a:off x="685800" y="1833387"/>
            <a:ext cx="8285813" cy="4308872"/>
          </a:xfrm>
          <a:prstGeom prst="rect">
            <a:avLst/>
          </a:prstGeom>
        </p:spPr>
        <p:txBody>
          <a:bodyPr wrap="square">
            <a:spAutoFit/>
          </a:bodyPr>
          <a:lstStyle/>
          <a:p>
            <a:pPr>
              <a:spcAft>
                <a:spcPts val="0"/>
              </a:spcAft>
            </a:pPr>
            <a:r>
              <a:rPr lang="nl-NL" sz="2000" dirty="0">
                <a:solidFill>
                  <a:srgbClr val="D32E0E"/>
                </a:solidFill>
                <a:latin typeface="Arial" panose="020B0604020202020204" pitchFamily="34" charset="0"/>
                <a:ea typeface="Calibri" panose="020F0502020204030204" pitchFamily="34" charset="0"/>
                <a:cs typeface="Times New Roman" panose="02020603050405020304" pitchFamily="18" charset="0"/>
              </a:rPr>
              <a:t>Doelstellingen</a:t>
            </a:r>
          </a:p>
          <a:p>
            <a:pPr>
              <a:spcAft>
                <a:spcPts val="0"/>
              </a:spcAft>
            </a:pPr>
            <a:r>
              <a:rPr lang="nl-NL" sz="1600" dirty="0">
                <a:solidFill>
                  <a:srgbClr val="84014F"/>
                </a:solidFill>
                <a:latin typeface="Arial" panose="020B0604020202020204" pitchFamily="34" charset="0"/>
                <a:ea typeface="Calibri" panose="020F0502020204030204" pitchFamily="34" charset="0"/>
                <a:cs typeface="Times New Roman" panose="02020603050405020304" pitchFamily="18" charset="0"/>
              </a:rPr>
              <a:t>Alle basisscholen in Nederland nemen beleid van preventie van leesproblemen, laaggeletterdheid en dyslexie op in hun leesonderwijs. Alle scholen stellen voor primair en voortgezet onderwijs adequate compenserende (software)voorzieningen beschikbaar aan leerlingen met hardnekkige lees- en/of spellingproblemen</a:t>
            </a:r>
          </a:p>
          <a:p>
            <a:pPr>
              <a:spcAft>
                <a:spcPts val="0"/>
              </a:spcAft>
            </a:pPr>
            <a:r>
              <a:rPr lang="nl-NL" sz="1100" dirty="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De onderdelen</a:t>
            </a:r>
          </a:p>
          <a:p>
            <a:pPr>
              <a:spcAft>
                <a:spcPts val="0"/>
              </a:spcAft>
            </a:pPr>
            <a:r>
              <a:rPr lang="nl-NL" sz="1600" dirty="0">
                <a:solidFill>
                  <a:srgbClr val="84014F"/>
                </a:solidFill>
                <a:latin typeface="Arial" panose="020B0604020202020204" pitchFamily="34" charset="0"/>
                <a:ea typeface="Calibri" panose="020F0502020204030204" pitchFamily="34" charset="0"/>
                <a:cs typeface="Times New Roman" panose="02020603050405020304" pitchFamily="18" charset="0"/>
              </a:rPr>
              <a:t>1. www.informatiepuntdyslexie.nl</a:t>
            </a:r>
          </a:p>
          <a:p>
            <a:pPr>
              <a:spcAft>
                <a:spcPts val="0"/>
              </a:spcAft>
            </a:pPr>
            <a:r>
              <a:rPr lang="nl-NL" sz="1600" dirty="0">
                <a:solidFill>
                  <a:srgbClr val="84014F"/>
                </a:solidFill>
                <a:latin typeface="Arial" panose="020B0604020202020204" pitchFamily="34" charset="0"/>
                <a:ea typeface="Calibri" panose="020F0502020204030204" pitchFamily="34" charset="0"/>
                <a:cs typeface="Times New Roman" panose="02020603050405020304" pitchFamily="18" charset="0"/>
              </a:rPr>
              <a:t>2. Collegetour met inspirerende </a:t>
            </a:r>
            <a:r>
              <a:rPr lang="nl-NL" sz="1600" dirty="0" err="1">
                <a:solidFill>
                  <a:srgbClr val="84014F"/>
                </a:solidFill>
                <a:latin typeface="Arial" panose="020B0604020202020204" pitchFamily="34" charset="0"/>
                <a:ea typeface="Calibri" panose="020F0502020204030204" pitchFamily="34" charset="0"/>
                <a:cs typeface="Times New Roman" panose="02020603050405020304" pitchFamily="18" charset="0"/>
              </a:rPr>
              <a:t>Meetups</a:t>
            </a:r>
            <a:r>
              <a:rPr lang="nl-NL" sz="1600" dirty="0">
                <a:solidFill>
                  <a:srgbClr val="84014F"/>
                </a:solidFill>
                <a:latin typeface="Arial" panose="020B0604020202020204" pitchFamily="34" charset="0"/>
                <a:ea typeface="Calibri" panose="020F0502020204030204" pitchFamily="34" charset="0"/>
                <a:cs typeface="Times New Roman" panose="02020603050405020304" pitchFamily="18" charset="0"/>
              </a:rPr>
              <a:t> in 152 samenwerkingsverbanden</a:t>
            </a:r>
          </a:p>
          <a:p>
            <a:pPr>
              <a:spcAft>
                <a:spcPts val="0"/>
              </a:spcAft>
            </a:pPr>
            <a:r>
              <a:rPr lang="nl-NL" sz="1600" dirty="0">
                <a:solidFill>
                  <a:srgbClr val="84014F"/>
                </a:solidFill>
                <a:latin typeface="Arial" panose="020B0604020202020204" pitchFamily="34" charset="0"/>
                <a:ea typeface="Calibri" panose="020F0502020204030204" pitchFamily="34" charset="0"/>
                <a:cs typeface="Times New Roman" panose="02020603050405020304" pitchFamily="18" charset="0"/>
              </a:rPr>
              <a:t>3. Informatie vanuit het Masterplan, inclusief hulpmiddelen worden opgenomen op nieuwe web­site en aangevuld met e-consult gericht op toepassen van protocol Masterplan</a:t>
            </a:r>
          </a:p>
          <a:p>
            <a:pPr>
              <a:spcAft>
                <a:spcPts val="0"/>
              </a:spcAft>
            </a:pPr>
            <a:r>
              <a:rPr lang="nl-NL" sz="1100" dirty="0">
                <a:latin typeface="Arial" panose="020B0604020202020204" pitchFamily="34" charset="0"/>
                <a:ea typeface="Calibri" panose="020F0502020204030204" pitchFamily="34" charset="0"/>
                <a:cs typeface="Times New Roman" panose="02020603050405020304" pitchFamily="18" charset="0"/>
              </a:rPr>
              <a:t> </a:t>
            </a:r>
          </a:p>
          <a:p>
            <a:pPr>
              <a:spcAft>
                <a:spcPts val="0"/>
              </a:spcAft>
            </a:pPr>
            <a:r>
              <a:rPr lang="nl-NL" sz="2000" dirty="0">
                <a:solidFill>
                  <a:srgbClr val="C00000"/>
                </a:solidFill>
                <a:latin typeface="Arial" panose="020B0604020202020204" pitchFamily="34" charset="0"/>
                <a:ea typeface="Calibri" panose="020F0502020204030204" pitchFamily="34" charset="0"/>
                <a:cs typeface="Times New Roman" panose="02020603050405020304" pitchFamily="18" charset="0"/>
              </a:rPr>
              <a:t>Samenwerking</a:t>
            </a:r>
          </a:p>
          <a:p>
            <a:pPr>
              <a:spcAft>
                <a:spcPts val="0"/>
              </a:spcAft>
            </a:pPr>
            <a:r>
              <a:rPr lang="nl-NL" sz="1600" dirty="0">
                <a:solidFill>
                  <a:srgbClr val="84014F"/>
                </a:solidFill>
                <a:latin typeface="Arial" panose="020B0604020202020204" pitchFamily="34" charset="0"/>
                <a:ea typeface="Calibri" panose="020F0502020204030204" pitchFamily="34" charset="0"/>
                <a:cs typeface="Times New Roman" panose="02020603050405020304" pitchFamily="18" charset="0"/>
              </a:rPr>
              <a:t>Vereniging Balans, Expertisecentrum Nederlands (EN), Nederlands Kwaliteitsinstituut Dyslexie (NKD), Landelijke Beroepsgroep voor Begeleiders in het Onderwijs het (LBBO), Landelijke Beroepsvereniging voor Remedial Teachers (LBRT), Vereniging netwerk leidinggevenden passend onderwijs en Stichting Dyslexie Nederland (SDN)</a:t>
            </a:r>
            <a:endParaRPr lang="nl-NL" sz="1600" dirty="0">
              <a:solidFill>
                <a:srgbClr val="84014F"/>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149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NKD_Powerpoint_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452" y="496839"/>
            <a:ext cx="7819097" cy="5764590"/>
          </a:xfrm>
          <a:prstGeom prst="rect">
            <a:avLst/>
          </a:prstGeom>
        </p:spPr>
      </p:pic>
    </p:spTree>
    <p:extLst>
      <p:ext uri="{BB962C8B-B14F-4D97-AF65-F5344CB8AC3E}">
        <p14:creationId xmlns:p14="http://schemas.microsoft.com/office/powerpoint/2010/main" val="354763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6698" y="870890"/>
            <a:ext cx="7334102" cy="572622"/>
          </a:xfrm>
        </p:spPr>
        <p:txBody>
          <a:bodyPr/>
          <a:lstStyle/>
          <a:p>
            <a:r>
              <a:rPr lang="nl-NL" dirty="0"/>
              <a:t> </a:t>
            </a:r>
            <a:r>
              <a:rPr lang="nl-NL" sz="2800" dirty="0"/>
              <a:t>Agenda</a:t>
            </a:r>
          </a:p>
        </p:txBody>
      </p:sp>
      <p:sp>
        <p:nvSpPr>
          <p:cNvPr id="5" name="Tijdelijke aanduiding voor inhoud 4"/>
          <p:cNvSpPr>
            <a:spLocks noGrp="1"/>
          </p:cNvSpPr>
          <p:nvPr>
            <p:ph idx="12"/>
          </p:nvPr>
        </p:nvSpPr>
        <p:spPr>
          <a:xfrm>
            <a:off x="786698" y="1443512"/>
            <a:ext cx="7945072" cy="4911801"/>
          </a:xfrm>
        </p:spPr>
        <p:txBody>
          <a:bodyPr/>
          <a:lstStyle/>
          <a:p>
            <a:endParaRPr lang="nl-NL" dirty="0"/>
          </a:p>
          <a:p>
            <a:endParaRPr lang="nl-NL" dirty="0"/>
          </a:p>
          <a:p>
            <a:pPr marL="457200" indent="-457200">
              <a:buFont typeface="+mj-lt"/>
              <a:buAutoNum type="arabicPeriod"/>
            </a:pPr>
            <a:r>
              <a:rPr lang="nl-NL" sz="2400" i="1" dirty="0">
                <a:solidFill>
                  <a:srgbClr val="84014F"/>
                </a:solidFill>
              </a:rPr>
              <a:t>Welkom</a:t>
            </a:r>
          </a:p>
          <a:p>
            <a:pPr marL="457200" indent="-457200">
              <a:buFont typeface="+mj-lt"/>
              <a:buAutoNum type="arabicPeriod"/>
            </a:pPr>
            <a:r>
              <a:rPr lang="nl-NL" sz="2400" b="1" i="1" dirty="0">
                <a:solidFill>
                  <a:srgbClr val="84014F"/>
                </a:solidFill>
              </a:rPr>
              <a:t>Voorstellen</a:t>
            </a:r>
          </a:p>
          <a:p>
            <a:pPr marL="457200" indent="-457200">
              <a:buFont typeface="+mj-lt"/>
              <a:buAutoNum type="arabicPeriod"/>
            </a:pPr>
            <a:r>
              <a:rPr lang="nl-NL" sz="2400" i="1" dirty="0">
                <a:solidFill>
                  <a:srgbClr val="84014F"/>
                </a:solidFill>
              </a:rPr>
              <a:t>Handreiking ondersteuningsniveau 2 en 3</a:t>
            </a:r>
          </a:p>
          <a:p>
            <a:pPr marL="457200" indent="-457200">
              <a:buFont typeface="+mj-lt"/>
              <a:buAutoNum type="arabicPeriod"/>
            </a:pPr>
            <a:r>
              <a:rPr lang="nl-NL" sz="2400" i="1" dirty="0">
                <a:solidFill>
                  <a:srgbClr val="84014F"/>
                </a:solidFill>
              </a:rPr>
              <a:t>Kwaliteit </a:t>
            </a:r>
          </a:p>
          <a:p>
            <a:pPr marL="457200" indent="-457200">
              <a:buFont typeface="+mj-lt"/>
              <a:buAutoNum type="arabicPeriod"/>
            </a:pPr>
            <a:r>
              <a:rPr lang="nl-NL" sz="2400" i="1" dirty="0">
                <a:solidFill>
                  <a:srgbClr val="84014F"/>
                </a:solidFill>
              </a:rPr>
              <a:t>Nieuwe ontwikkelingen bij het NKD</a:t>
            </a:r>
          </a:p>
          <a:p>
            <a:pPr marL="457200" indent="-457200">
              <a:buFont typeface="+mj-lt"/>
              <a:buAutoNum type="arabicPeriod"/>
            </a:pPr>
            <a:endParaRPr lang="nl-NL" sz="2400" i="1" dirty="0">
              <a:solidFill>
                <a:srgbClr val="84014F"/>
              </a:solidFill>
            </a:endParaRPr>
          </a:p>
          <a:p>
            <a:pPr marL="457200" indent="-457200">
              <a:buFont typeface="+mj-lt"/>
              <a:buAutoNum type="arabicPeriod"/>
            </a:pPr>
            <a:endParaRPr lang="nl-NL" sz="2400" i="1" dirty="0">
              <a:solidFill>
                <a:srgbClr val="84014F"/>
              </a:solidFill>
            </a:endParaRPr>
          </a:p>
          <a:p>
            <a:pPr marL="457200" indent="-457200">
              <a:buFont typeface="+mj-lt"/>
              <a:buAutoNum type="arabicPeriod"/>
            </a:pPr>
            <a:endParaRPr lang="nl-NL" sz="2400" i="1" dirty="0">
              <a:solidFill>
                <a:srgbClr val="84014F"/>
              </a:solidFill>
            </a:endParaRPr>
          </a:p>
          <a:p>
            <a:endParaRPr lang="nl-NL" sz="2400" i="1" dirty="0"/>
          </a:p>
          <a:p>
            <a:endParaRPr lang="nl-NL" sz="2400" i="1" dirty="0"/>
          </a:p>
          <a:p>
            <a:endParaRPr lang="nl-NL" sz="2400" dirty="0"/>
          </a:p>
        </p:txBody>
      </p:sp>
    </p:spTree>
    <p:extLst>
      <p:ext uri="{BB962C8B-B14F-4D97-AF65-F5344CB8AC3E}">
        <p14:creationId xmlns:p14="http://schemas.microsoft.com/office/powerpoint/2010/main" val="2013672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74607" y="601863"/>
            <a:ext cx="7334102" cy="713019"/>
          </a:xfrm>
        </p:spPr>
        <p:txBody>
          <a:bodyPr/>
          <a:lstStyle/>
          <a:p>
            <a:r>
              <a:rPr lang="nl-NL" dirty="0"/>
              <a:t>Vanaf 1 januari 2017 tot nu</a:t>
            </a:r>
          </a:p>
        </p:txBody>
      </p:sp>
      <p:sp>
        <p:nvSpPr>
          <p:cNvPr id="5" name="Tekstvak 4"/>
          <p:cNvSpPr txBox="1"/>
          <p:nvPr/>
        </p:nvSpPr>
        <p:spPr>
          <a:xfrm>
            <a:off x="1082538" y="997916"/>
            <a:ext cx="7187165" cy="461665"/>
          </a:xfrm>
          <a:prstGeom prst="rect">
            <a:avLst/>
          </a:prstGeom>
          <a:noFill/>
        </p:spPr>
        <p:txBody>
          <a:bodyPr wrap="square" rtlCol="0">
            <a:spAutoFit/>
          </a:bodyPr>
          <a:lstStyle/>
          <a:p>
            <a:r>
              <a:rPr lang="nl-NL" sz="2400" dirty="0">
                <a:solidFill>
                  <a:srgbClr val="D4310F"/>
                </a:solidFill>
                <a:latin typeface="Arial" panose="020B0604020202020204" pitchFamily="34" charset="0"/>
                <a:cs typeface="Arial" panose="020B0604020202020204" pitchFamily="34" charset="0"/>
              </a:rPr>
              <a:t>Invulling van de organisatie en het bureau</a:t>
            </a:r>
          </a:p>
        </p:txBody>
      </p:sp>
      <p:sp>
        <p:nvSpPr>
          <p:cNvPr id="4" name="Tekstvak 3"/>
          <p:cNvSpPr txBox="1"/>
          <p:nvPr/>
        </p:nvSpPr>
        <p:spPr>
          <a:xfrm>
            <a:off x="5060731" y="1697770"/>
            <a:ext cx="3711016" cy="3108543"/>
          </a:xfrm>
          <a:prstGeom prst="rect">
            <a:avLst/>
          </a:prstGeom>
          <a:noFill/>
        </p:spPr>
        <p:txBody>
          <a:bodyPr wrap="none" rtlCol="0">
            <a:spAutoFit/>
          </a:bodyPr>
          <a:lstStyle/>
          <a:p>
            <a:r>
              <a:rPr lang="nl-NL" sz="1400" b="1" dirty="0">
                <a:solidFill>
                  <a:srgbClr val="84004F"/>
                </a:solidFill>
              </a:rPr>
              <a:t>Bestuurlijke Adviesraad Dyslexie – BARD</a:t>
            </a:r>
            <a:endParaRPr lang="nl-NL" sz="1400" dirty="0">
              <a:solidFill>
                <a:srgbClr val="84004F"/>
              </a:solidFill>
            </a:endParaRPr>
          </a:p>
          <a:p>
            <a:pPr lvl="0"/>
            <a:r>
              <a:rPr lang="nl-NL" sz="1400" dirty="0">
                <a:solidFill>
                  <a:srgbClr val="D4310F"/>
                </a:solidFill>
              </a:rPr>
              <a:t>Marijke van Grafhorst, voorzitter</a:t>
            </a:r>
          </a:p>
          <a:p>
            <a:pPr lvl="0"/>
            <a:r>
              <a:rPr lang="nl-NL" sz="1400" dirty="0">
                <a:solidFill>
                  <a:srgbClr val="D4310F"/>
                </a:solidFill>
              </a:rPr>
              <a:t>Remco Reij, secretaris</a:t>
            </a:r>
          </a:p>
          <a:p>
            <a:pPr lvl="0"/>
            <a:r>
              <a:rPr lang="nl-NL" sz="1400" dirty="0">
                <a:solidFill>
                  <a:srgbClr val="D4310F"/>
                </a:solidFill>
              </a:rPr>
              <a:t>Boukje Toering, secretaris</a:t>
            </a:r>
          </a:p>
          <a:p>
            <a:pPr lvl="0"/>
            <a:r>
              <a:rPr lang="nl-NL" sz="1400" dirty="0">
                <a:solidFill>
                  <a:srgbClr val="D4310F"/>
                </a:solidFill>
              </a:rPr>
              <a:t>Thalita Boumans</a:t>
            </a:r>
          </a:p>
          <a:p>
            <a:pPr lvl="0"/>
            <a:r>
              <a:rPr lang="nl-NL" sz="1400" dirty="0">
                <a:solidFill>
                  <a:srgbClr val="D4310F"/>
                </a:solidFill>
              </a:rPr>
              <a:t>Dennis de Graaff</a:t>
            </a:r>
          </a:p>
          <a:p>
            <a:pPr lvl="0"/>
            <a:r>
              <a:rPr lang="nl-NL" sz="1400" dirty="0">
                <a:solidFill>
                  <a:srgbClr val="D4310F"/>
                </a:solidFill>
              </a:rPr>
              <a:t>Annet Homburg</a:t>
            </a:r>
          </a:p>
          <a:p>
            <a:pPr lvl="0"/>
            <a:r>
              <a:rPr lang="nl-NL" sz="1400" dirty="0">
                <a:solidFill>
                  <a:srgbClr val="D4310F"/>
                </a:solidFill>
              </a:rPr>
              <a:t>Joyce Jongeneelen-de Leeuw</a:t>
            </a:r>
          </a:p>
          <a:p>
            <a:pPr lvl="0"/>
            <a:r>
              <a:rPr lang="nl-NL" sz="1400" dirty="0">
                <a:solidFill>
                  <a:srgbClr val="D4310F"/>
                </a:solidFill>
              </a:rPr>
              <a:t>Annemarie Kaptein</a:t>
            </a:r>
          </a:p>
          <a:p>
            <a:pPr lvl="0"/>
            <a:r>
              <a:rPr lang="nl-NL" sz="1400" dirty="0">
                <a:solidFill>
                  <a:srgbClr val="D4310F"/>
                </a:solidFill>
              </a:rPr>
              <a:t>Jolanda Roelfsema</a:t>
            </a:r>
          </a:p>
          <a:p>
            <a:pPr lvl="0"/>
            <a:r>
              <a:rPr lang="nl-NL" sz="1400" dirty="0">
                <a:solidFill>
                  <a:srgbClr val="D4310F"/>
                </a:solidFill>
              </a:rPr>
              <a:t>Fons van Waterschoot</a:t>
            </a:r>
          </a:p>
          <a:p>
            <a:pPr lvl="0"/>
            <a:r>
              <a:rPr lang="nl-NL" sz="1400" dirty="0">
                <a:solidFill>
                  <a:srgbClr val="D4310F"/>
                </a:solidFill>
              </a:rPr>
              <a:t>Ilse Welp</a:t>
            </a:r>
          </a:p>
          <a:p>
            <a:pPr lvl="0"/>
            <a:r>
              <a:rPr lang="nl-NL" sz="1400" dirty="0">
                <a:solidFill>
                  <a:srgbClr val="D4310F"/>
                </a:solidFill>
              </a:rPr>
              <a:t>Jan Wilgenhof</a:t>
            </a:r>
          </a:p>
          <a:p>
            <a:pPr lvl="0"/>
            <a:r>
              <a:rPr lang="nl-NL" sz="1400" dirty="0">
                <a:solidFill>
                  <a:srgbClr val="D4310F"/>
                </a:solidFill>
              </a:rPr>
              <a:t>Wike Lijs, toehoorder vanuit het bestuur</a:t>
            </a:r>
          </a:p>
        </p:txBody>
      </p:sp>
      <p:sp>
        <p:nvSpPr>
          <p:cNvPr id="8" name="Tekstvak 7"/>
          <p:cNvSpPr txBox="1"/>
          <p:nvPr/>
        </p:nvSpPr>
        <p:spPr>
          <a:xfrm>
            <a:off x="2680138" y="2207172"/>
            <a:ext cx="338959" cy="369332"/>
          </a:xfrm>
          <a:prstGeom prst="rect">
            <a:avLst/>
          </a:prstGeom>
          <a:noFill/>
        </p:spPr>
        <p:txBody>
          <a:bodyPr wrap="square" rtlCol="0">
            <a:spAutoFit/>
          </a:bodyPr>
          <a:lstStyle/>
          <a:p>
            <a:endParaRPr lang="nl-NL" dirty="0"/>
          </a:p>
        </p:txBody>
      </p:sp>
      <p:sp>
        <p:nvSpPr>
          <p:cNvPr id="9" name="Tekstvak 8"/>
          <p:cNvSpPr txBox="1"/>
          <p:nvPr/>
        </p:nvSpPr>
        <p:spPr>
          <a:xfrm>
            <a:off x="518615" y="3701191"/>
            <a:ext cx="4323043" cy="2893100"/>
          </a:xfrm>
          <a:prstGeom prst="rect">
            <a:avLst/>
          </a:prstGeom>
          <a:noFill/>
        </p:spPr>
        <p:txBody>
          <a:bodyPr wrap="none" rtlCol="0">
            <a:spAutoFit/>
          </a:bodyPr>
          <a:lstStyle/>
          <a:p>
            <a:r>
              <a:rPr lang="nl-NL" sz="1400" b="1" dirty="0">
                <a:solidFill>
                  <a:srgbClr val="C00000"/>
                </a:solidFill>
              </a:rPr>
              <a:t>Wetenschappelijke Adviesraad Dyslexie – WARD</a:t>
            </a:r>
          </a:p>
          <a:p>
            <a:pPr lvl="0"/>
            <a:r>
              <a:rPr lang="nl-NL" sz="1400" dirty="0">
                <a:solidFill>
                  <a:srgbClr val="84004F"/>
                </a:solidFill>
              </a:rPr>
              <a:t>Jurgen Tijms, voorzitter</a:t>
            </a:r>
          </a:p>
          <a:p>
            <a:pPr lvl="0"/>
            <a:r>
              <a:rPr lang="nl-NL" sz="1400" dirty="0">
                <a:solidFill>
                  <a:srgbClr val="84004F"/>
                </a:solidFill>
              </a:rPr>
              <a:t>Elise de Bree</a:t>
            </a:r>
          </a:p>
          <a:p>
            <a:pPr lvl="0"/>
            <a:r>
              <a:rPr lang="nl-NL" sz="1400" dirty="0">
                <a:solidFill>
                  <a:srgbClr val="84004F"/>
                </a:solidFill>
              </a:rPr>
              <a:t>Patty Gerretsen</a:t>
            </a:r>
          </a:p>
          <a:p>
            <a:pPr lvl="0"/>
            <a:r>
              <a:rPr lang="nl-NL" sz="1400" dirty="0">
                <a:solidFill>
                  <a:srgbClr val="84004F"/>
                </a:solidFill>
              </a:rPr>
              <a:t>Peter de Jong</a:t>
            </a:r>
          </a:p>
          <a:p>
            <a:pPr lvl="0"/>
            <a:r>
              <a:rPr lang="nl-NL" sz="1400" dirty="0">
                <a:solidFill>
                  <a:srgbClr val="84004F"/>
                </a:solidFill>
              </a:rPr>
              <a:t>Eveline Krikhaar</a:t>
            </a:r>
          </a:p>
          <a:p>
            <a:pPr lvl="0"/>
            <a:r>
              <a:rPr lang="nl-NL" sz="1400" dirty="0">
                <a:solidFill>
                  <a:srgbClr val="84004F"/>
                </a:solidFill>
              </a:rPr>
              <a:t>Ellen Loykens</a:t>
            </a:r>
          </a:p>
          <a:p>
            <a:pPr lvl="0"/>
            <a:r>
              <a:rPr lang="nl-NL" sz="1400" dirty="0">
                <a:solidFill>
                  <a:srgbClr val="84004F"/>
                </a:solidFill>
              </a:rPr>
              <a:t>Barend Spijkers</a:t>
            </a:r>
          </a:p>
          <a:p>
            <a:pPr lvl="0"/>
            <a:r>
              <a:rPr lang="nl-NL" sz="1400" dirty="0">
                <a:solidFill>
                  <a:srgbClr val="84004F"/>
                </a:solidFill>
              </a:rPr>
              <a:t>Wim Tops</a:t>
            </a:r>
          </a:p>
          <a:p>
            <a:pPr lvl="0"/>
            <a:r>
              <a:rPr lang="nl-NL" sz="1400" dirty="0">
                <a:solidFill>
                  <a:srgbClr val="84004F"/>
                </a:solidFill>
              </a:rPr>
              <a:t>Ludo Verhoeven</a:t>
            </a:r>
          </a:p>
          <a:p>
            <a:pPr lvl="0"/>
            <a:r>
              <a:rPr lang="nl-NL" sz="1400" dirty="0">
                <a:solidFill>
                  <a:srgbClr val="84004F"/>
                </a:solidFill>
              </a:rPr>
              <a:t>Chris Struiksma, toehoorder vanuit het bestuur</a:t>
            </a:r>
          </a:p>
          <a:p>
            <a:pPr lvl="0"/>
            <a:endParaRPr lang="nl-NL" sz="1400" dirty="0">
              <a:solidFill>
                <a:srgbClr val="C00000"/>
              </a:solidFill>
            </a:endParaRPr>
          </a:p>
          <a:p>
            <a:pPr lvl="0"/>
            <a:endParaRPr lang="nl-NL" sz="1400" dirty="0">
              <a:solidFill>
                <a:srgbClr val="84004F"/>
              </a:solidFill>
            </a:endParaRPr>
          </a:p>
        </p:txBody>
      </p:sp>
      <p:sp>
        <p:nvSpPr>
          <p:cNvPr id="10" name="Tekstvak 9"/>
          <p:cNvSpPr txBox="1"/>
          <p:nvPr/>
        </p:nvSpPr>
        <p:spPr>
          <a:xfrm>
            <a:off x="520449" y="1699340"/>
            <a:ext cx="2791149" cy="1384995"/>
          </a:xfrm>
          <a:prstGeom prst="rect">
            <a:avLst/>
          </a:prstGeom>
          <a:noFill/>
        </p:spPr>
        <p:txBody>
          <a:bodyPr wrap="none" rtlCol="0">
            <a:spAutoFit/>
          </a:bodyPr>
          <a:lstStyle/>
          <a:p>
            <a:r>
              <a:rPr lang="nl-NL" sz="1400" b="1" dirty="0">
                <a:solidFill>
                  <a:srgbClr val="C00000"/>
                </a:solidFill>
              </a:rPr>
              <a:t>Bestuur</a:t>
            </a:r>
          </a:p>
          <a:p>
            <a:pPr lvl="0"/>
            <a:r>
              <a:rPr lang="nl-NL" sz="1400" dirty="0">
                <a:solidFill>
                  <a:srgbClr val="84004F"/>
                </a:solidFill>
              </a:rPr>
              <a:t>Marijke van Grafhorst, voorzitter</a:t>
            </a:r>
          </a:p>
          <a:p>
            <a:pPr lvl="0"/>
            <a:r>
              <a:rPr lang="nl-NL" sz="1400" dirty="0">
                <a:solidFill>
                  <a:srgbClr val="84004F"/>
                </a:solidFill>
              </a:rPr>
              <a:t>Johan Rozendaal, vicevoorzitter</a:t>
            </a:r>
          </a:p>
          <a:p>
            <a:pPr lvl="0"/>
            <a:r>
              <a:rPr lang="nl-NL" sz="1400" dirty="0">
                <a:solidFill>
                  <a:srgbClr val="84004F"/>
                </a:solidFill>
              </a:rPr>
              <a:t>Henny Sikken, penningmeester</a:t>
            </a:r>
          </a:p>
          <a:p>
            <a:pPr lvl="0"/>
            <a:r>
              <a:rPr lang="nl-NL" sz="1400" dirty="0">
                <a:solidFill>
                  <a:srgbClr val="84004F"/>
                </a:solidFill>
              </a:rPr>
              <a:t>Wike Lijs-Spek, bestuurslid</a:t>
            </a:r>
          </a:p>
          <a:p>
            <a:pPr lvl="0"/>
            <a:r>
              <a:rPr lang="nl-NL" sz="1400" dirty="0">
                <a:solidFill>
                  <a:srgbClr val="84004F"/>
                </a:solidFill>
              </a:rPr>
              <a:t>Chris Struiksma, bestuurslid</a:t>
            </a:r>
          </a:p>
        </p:txBody>
      </p:sp>
      <p:sp>
        <p:nvSpPr>
          <p:cNvPr id="11" name="Tekstvak 10"/>
          <p:cNvSpPr txBox="1"/>
          <p:nvPr/>
        </p:nvSpPr>
        <p:spPr>
          <a:xfrm>
            <a:off x="5853287" y="4825548"/>
            <a:ext cx="2125903" cy="2092881"/>
          </a:xfrm>
          <a:prstGeom prst="rect">
            <a:avLst/>
          </a:prstGeom>
          <a:noFill/>
        </p:spPr>
        <p:txBody>
          <a:bodyPr wrap="none" rtlCol="0">
            <a:spAutoFit/>
          </a:bodyPr>
          <a:lstStyle/>
          <a:p>
            <a:r>
              <a:rPr lang="nl-NL" sz="1400" b="1" dirty="0">
                <a:solidFill>
                  <a:srgbClr val="84004F"/>
                </a:solidFill>
              </a:rPr>
              <a:t>Kwaliteitscommissie</a:t>
            </a:r>
          </a:p>
          <a:p>
            <a:pPr lvl="0"/>
            <a:r>
              <a:rPr lang="nl-NL" sz="1400" dirty="0">
                <a:solidFill>
                  <a:srgbClr val="84004F"/>
                </a:solidFill>
              </a:rPr>
              <a:t>Thalita Boumans</a:t>
            </a:r>
          </a:p>
          <a:p>
            <a:pPr lvl="0"/>
            <a:r>
              <a:rPr lang="nl-NL" sz="1400" dirty="0">
                <a:solidFill>
                  <a:srgbClr val="84004F"/>
                </a:solidFill>
              </a:rPr>
              <a:t>Patty Gerretsen</a:t>
            </a:r>
          </a:p>
          <a:p>
            <a:pPr lvl="0"/>
            <a:r>
              <a:rPr lang="nl-NL" sz="1400" dirty="0">
                <a:solidFill>
                  <a:srgbClr val="84004F"/>
                </a:solidFill>
              </a:rPr>
              <a:t>Annet Homburg</a:t>
            </a:r>
          </a:p>
          <a:p>
            <a:pPr lvl="0"/>
            <a:r>
              <a:rPr lang="nl-NL" sz="1400" dirty="0">
                <a:solidFill>
                  <a:srgbClr val="84004F"/>
                </a:solidFill>
              </a:rPr>
              <a:t>Koen Kieneker</a:t>
            </a:r>
          </a:p>
          <a:p>
            <a:pPr lvl="0"/>
            <a:r>
              <a:rPr lang="nl-NL" sz="1400" dirty="0">
                <a:solidFill>
                  <a:srgbClr val="84004F"/>
                </a:solidFill>
              </a:rPr>
              <a:t>Meta van der Meijden</a:t>
            </a:r>
          </a:p>
          <a:p>
            <a:pPr lvl="0"/>
            <a:r>
              <a:rPr lang="nl-NL" sz="1400" dirty="0">
                <a:solidFill>
                  <a:srgbClr val="84004F"/>
                </a:solidFill>
              </a:rPr>
              <a:t>Annemarieke </a:t>
            </a:r>
            <a:r>
              <a:rPr lang="nl-NL" sz="1400" dirty="0" err="1">
                <a:solidFill>
                  <a:srgbClr val="84004F"/>
                </a:solidFill>
              </a:rPr>
              <a:t>Slaghekke</a:t>
            </a:r>
            <a:endParaRPr lang="nl-NL" sz="1400" dirty="0">
              <a:solidFill>
                <a:srgbClr val="84004F"/>
              </a:solidFill>
            </a:endParaRPr>
          </a:p>
          <a:p>
            <a:pPr lvl="0"/>
            <a:r>
              <a:rPr lang="nl-NL" sz="1400" dirty="0">
                <a:solidFill>
                  <a:srgbClr val="84004F"/>
                </a:solidFill>
              </a:rPr>
              <a:t>Barend Spijkers</a:t>
            </a:r>
          </a:p>
          <a:p>
            <a:endParaRPr lang="nl-NL" sz="1400" b="1" dirty="0">
              <a:solidFill>
                <a:srgbClr val="C00000"/>
              </a:solidFill>
            </a:endParaRPr>
          </a:p>
        </p:txBody>
      </p:sp>
    </p:spTree>
    <p:extLst>
      <p:ext uri="{BB962C8B-B14F-4D97-AF65-F5344CB8AC3E}">
        <p14:creationId xmlns:p14="http://schemas.microsoft.com/office/powerpoint/2010/main" val="13358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706FE-DEB2-41C7-AE9A-7D0DE6A0FCFC}"/>
              </a:ext>
            </a:extLst>
          </p:cNvPr>
          <p:cNvSpPr>
            <a:spLocks noGrp="1"/>
          </p:cNvSpPr>
          <p:nvPr>
            <p:ph type="ctrTitle"/>
          </p:nvPr>
        </p:nvSpPr>
        <p:spPr/>
        <p:txBody>
          <a:bodyPr>
            <a:noAutofit/>
          </a:bodyPr>
          <a:lstStyle/>
          <a:p>
            <a:r>
              <a:rPr lang="nl-NL" sz="3600" dirty="0"/>
              <a:t>Voorstellen</a:t>
            </a:r>
          </a:p>
        </p:txBody>
      </p:sp>
      <p:sp>
        <p:nvSpPr>
          <p:cNvPr id="3" name="Ondertitel 2">
            <a:extLst>
              <a:ext uri="{FF2B5EF4-FFF2-40B4-BE49-F238E27FC236}">
                <a16:creationId xmlns:a16="http://schemas.microsoft.com/office/drawing/2014/main" id="{2CA28D17-8327-4800-AA53-03BA2104672A}"/>
              </a:ext>
            </a:extLst>
          </p:cNvPr>
          <p:cNvSpPr>
            <a:spLocks noGrp="1"/>
          </p:cNvSpPr>
          <p:nvPr>
            <p:ph type="subTitle" idx="1"/>
          </p:nvPr>
        </p:nvSpPr>
        <p:spPr>
          <a:xfrm>
            <a:off x="1258888" y="2669709"/>
            <a:ext cx="7334102" cy="3210586"/>
          </a:xfrm>
        </p:spPr>
        <p:txBody>
          <a:bodyPr>
            <a:normAutofit/>
          </a:bodyPr>
          <a:lstStyle/>
          <a:p>
            <a:pPr marL="457200" indent="-457200">
              <a:buFontTx/>
              <a:buChar char="-"/>
            </a:pPr>
            <a:endParaRPr lang="nl-NL" sz="2800" dirty="0"/>
          </a:p>
          <a:p>
            <a:pPr marL="457200" indent="-457200">
              <a:buFontTx/>
              <a:buChar char="-"/>
            </a:pPr>
            <a:r>
              <a:rPr lang="nl-NL" sz="2800" dirty="0"/>
              <a:t>Wie ben je, met welke achtergrond zit je hier? </a:t>
            </a:r>
          </a:p>
          <a:p>
            <a:pPr marL="457200" indent="-457200">
              <a:buFontTx/>
              <a:buChar char="-"/>
            </a:pPr>
            <a:endParaRPr lang="nl-NL" sz="2800" dirty="0"/>
          </a:p>
          <a:p>
            <a:pPr marL="457200" indent="-457200">
              <a:buFontTx/>
              <a:buChar char="-"/>
            </a:pPr>
            <a:r>
              <a:rPr lang="nl-NL" sz="2800" dirty="0"/>
              <a:t>Hoe is de poortwachter bij jou in de regio georganiseerd en welke bijdrage heb je? </a:t>
            </a:r>
          </a:p>
          <a:p>
            <a:pPr marL="457200" indent="-457200">
              <a:buFontTx/>
              <a:buChar char="-"/>
            </a:pPr>
            <a:endParaRPr lang="nl-NL" sz="2800" dirty="0"/>
          </a:p>
        </p:txBody>
      </p:sp>
    </p:spTree>
    <p:extLst>
      <p:ext uri="{BB962C8B-B14F-4D97-AF65-F5344CB8AC3E}">
        <p14:creationId xmlns:p14="http://schemas.microsoft.com/office/powerpoint/2010/main" val="123208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86698" y="870890"/>
            <a:ext cx="7334102" cy="572622"/>
          </a:xfrm>
        </p:spPr>
        <p:txBody>
          <a:bodyPr/>
          <a:lstStyle/>
          <a:p>
            <a:r>
              <a:rPr lang="nl-NL" dirty="0"/>
              <a:t> </a:t>
            </a:r>
            <a:r>
              <a:rPr lang="nl-NL" sz="2800" dirty="0"/>
              <a:t>Agenda</a:t>
            </a:r>
          </a:p>
        </p:txBody>
      </p:sp>
      <p:sp>
        <p:nvSpPr>
          <p:cNvPr id="5" name="Tijdelijke aanduiding voor inhoud 4"/>
          <p:cNvSpPr>
            <a:spLocks noGrp="1"/>
          </p:cNvSpPr>
          <p:nvPr>
            <p:ph idx="12"/>
          </p:nvPr>
        </p:nvSpPr>
        <p:spPr>
          <a:xfrm>
            <a:off x="786698" y="1443512"/>
            <a:ext cx="7945072" cy="4911801"/>
          </a:xfrm>
        </p:spPr>
        <p:txBody>
          <a:bodyPr/>
          <a:lstStyle/>
          <a:p>
            <a:endParaRPr lang="nl-NL" dirty="0"/>
          </a:p>
          <a:p>
            <a:endParaRPr lang="nl-NL" dirty="0"/>
          </a:p>
          <a:p>
            <a:pPr marL="457200" indent="-457200">
              <a:buFont typeface="+mj-lt"/>
              <a:buAutoNum type="arabicPeriod"/>
            </a:pPr>
            <a:r>
              <a:rPr lang="nl-NL" sz="2400" i="1" dirty="0">
                <a:solidFill>
                  <a:srgbClr val="84014F"/>
                </a:solidFill>
              </a:rPr>
              <a:t>Welkom</a:t>
            </a:r>
          </a:p>
          <a:p>
            <a:pPr marL="457200" indent="-457200">
              <a:buFont typeface="+mj-lt"/>
              <a:buAutoNum type="arabicPeriod"/>
            </a:pPr>
            <a:r>
              <a:rPr lang="nl-NL" sz="2400" i="1" dirty="0">
                <a:solidFill>
                  <a:srgbClr val="84014F"/>
                </a:solidFill>
              </a:rPr>
              <a:t>Voorstellen </a:t>
            </a:r>
          </a:p>
          <a:p>
            <a:pPr marL="457200" indent="-457200">
              <a:buFont typeface="+mj-lt"/>
              <a:buAutoNum type="arabicPeriod"/>
            </a:pPr>
            <a:r>
              <a:rPr lang="nl-NL" sz="2400" b="1" i="1" dirty="0">
                <a:solidFill>
                  <a:srgbClr val="84014F"/>
                </a:solidFill>
              </a:rPr>
              <a:t>Handreiking ondersteuningsniveau 2 en 3</a:t>
            </a:r>
          </a:p>
          <a:p>
            <a:pPr marL="457200" indent="-457200">
              <a:buFont typeface="+mj-lt"/>
              <a:buAutoNum type="arabicPeriod"/>
            </a:pPr>
            <a:r>
              <a:rPr lang="nl-NL" sz="2400" i="1" dirty="0">
                <a:solidFill>
                  <a:srgbClr val="84014F"/>
                </a:solidFill>
              </a:rPr>
              <a:t>Kwaliteit </a:t>
            </a:r>
          </a:p>
          <a:p>
            <a:pPr marL="457200" indent="-457200">
              <a:buFont typeface="+mj-lt"/>
              <a:buAutoNum type="arabicPeriod"/>
            </a:pPr>
            <a:r>
              <a:rPr lang="nl-NL" sz="2400" i="1" dirty="0">
                <a:solidFill>
                  <a:srgbClr val="84014F"/>
                </a:solidFill>
              </a:rPr>
              <a:t>Nieuwe ontwikkelingen bij het NKD</a:t>
            </a:r>
          </a:p>
          <a:p>
            <a:pPr marL="457200" indent="-457200">
              <a:buFont typeface="+mj-lt"/>
              <a:buAutoNum type="arabicPeriod"/>
            </a:pPr>
            <a:endParaRPr lang="nl-NL" sz="2400" i="1" dirty="0">
              <a:solidFill>
                <a:srgbClr val="84014F"/>
              </a:solidFill>
            </a:endParaRPr>
          </a:p>
          <a:p>
            <a:pPr marL="457200" indent="-457200">
              <a:buFont typeface="+mj-lt"/>
              <a:buAutoNum type="arabicPeriod"/>
            </a:pPr>
            <a:endParaRPr lang="nl-NL" sz="2400" i="1" dirty="0">
              <a:solidFill>
                <a:srgbClr val="84014F"/>
              </a:solidFill>
            </a:endParaRPr>
          </a:p>
          <a:p>
            <a:pPr marL="457200" indent="-457200">
              <a:buFont typeface="+mj-lt"/>
              <a:buAutoNum type="arabicPeriod"/>
            </a:pPr>
            <a:endParaRPr lang="nl-NL" sz="2400" i="1" dirty="0">
              <a:solidFill>
                <a:srgbClr val="84014F"/>
              </a:solidFill>
            </a:endParaRPr>
          </a:p>
          <a:p>
            <a:endParaRPr lang="nl-NL" sz="2400" i="1" dirty="0"/>
          </a:p>
          <a:p>
            <a:endParaRPr lang="nl-NL" sz="2400" i="1" dirty="0"/>
          </a:p>
          <a:p>
            <a:endParaRPr lang="nl-NL" sz="2400" dirty="0"/>
          </a:p>
        </p:txBody>
      </p:sp>
    </p:spTree>
    <p:extLst>
      <p:ext uri="{BB962C8B-B14F-4D97-AF65-F5344CB8AC3E}">
        <p14:creationId xmlns:p14="http://schemas.microsoft.com/office/powerpoint/2010/main" val="3713023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126601" y="1327886"/>
            <a:ext cx="7334102" cy="572622"/>
          </a:xfrm>
        </p:spPr>
        <p:txBody>
          <a:bodyPr>
            <a:noAutofit/>
          </a:bodyPr>
          <a:lstStyle/>
          <a:p>
            <a:r>
              <a:rPr lang="nl-NL" sz="4400" dirty="0"/>
              <a:t>Handreiking en richtlijn</a:t>
            </a:r>
          </a:p>
        </p:txBody>
      </p:sp>
      <p:sp>
        <p:nvSpPr>
          <p:cNvPr id="6" name="Ondertitel 5">
            <a:extLst>
              <a:ext uri="{FF2B5EF4-FFF2-40B4-BE49-F238E27FC236}">
                <a16:creationId xmlns:a16="http://schemas.microsoft.com/office/drawing/2014/main" id="{42CEE53C-8A04-4C36-90F0-DEF1BB863E5C}"/>
              </a:ext>
            </a:extLst>
          </p:cNvPr>
          <p:cNvSpPr>
            <a:spLocks noGrp="1"/>
          </p:cNvSpPr>
          <p:nvPr>
            <p:ph type="subTitle" idx="1"/>
          </p:nvPr>
        </p:nvSpPr>
        <p:spPr>
          <a:xfrm rot="21112410">
            <a:off x="1258888" y="3221502"/>
            <a:ext cx="1990749" cy="2110152"/>
          </a:xfrm>
        </p:spPr>
        <p:txBody>
          <a:bodyPr/>
          <a:lstStyle/>
          <a:p>
            <a:endParaRPr lang="nl-NL" dirty="0"/>
          </a:p>
        </p:txBody>
      </p:sp>
      <p:pic>
        <p:nvPicPr>
          <p:cNvPr id="4" name="Picture 6" descr="Handreiking&#10;">
            <a:extLst>
              <a:ext uri="{FF2B5EF4-FFF2-40B4-BE49-F238E27FC236}">
                <a16:creationId xmlns:a16="http://schemas.microsoft.com/office/drawing/2014/main" id="{F6E123D9-2E11-4574-AC06-0C897948E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4151">
            <a:off x="560402" y="2633057"/>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fbeeldingsresultaat voor post it transparent background">
            <a:extLst>
              <a:ext uri="{FF2B5EF4-FFF2-40B4-BE49-F238E27FC236}">
                <a16:creationId xmlns:a16="http://schemas.microsoft.com/office/drawing/2014/main" id="{07B4E63E-DFD1-45DE-A546-8AD57D66A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3474">
            <a:off x="5219124" y="2498497"/>
            <a:ext cx="3270687" cy="3287042"/>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a:extLst>
              <a:ext uri="{FF2B5EF4-FFF2-40B4-BE49-F238E27FC236}">
                <a16:creationId xmlns:a16="http://schemas.microsoft.com/office/drawing/2014/main" id="{9063089F-150B-467B-9927-B0C0AEF0F18C}"/>
              </a:ext>
            </a:extLst>
          </p:cNvPr>
          <p:cNvSpPr/>
          <p:nvPr/>
        </p:nvSpPr>
        <p:spPr>
          <a:xfrm rot="21113732">
            <a:off x="867139" y="3179217"/>
            <a:ext cx="2457042" cy="2308324"/>
          </a:xfrm>
          <a:prstGeom prst="rect">
            <a:avLst/>
          </a:prstGeom>
        </p:spPr>
        <p:txBody>
          <a:bodyPr wrap="square">
            <a:spAutoFit/>
          </a:bodyPr>
          <a:lstStyle/>
          <a:p>
            <a:pPr algn="ctr"/>
            <a:r>
              <a:rPr lang="nl-NL" dirty="0">
                <a:latin typeface="Segoe Print" panose="02000600000000000000" pitchFamily="2" charset="0"/>
              </a:rPr>
              <a:t>Handreiking </a:t>
            </a:r>
          </a:p>
          <a:p>
            <a:pPr algn="ctr"/>
            <a:endParaRPr lang="nl-NL" dirty="0">
              <a:latin typeface="Segoe Print" panose="02000600000000000000" pitchFamily="2" charset="0"/>
            </a:endParaRPr>
          </a:p>
          <a:p>
            <a:pPr algn="ctr"/>
            <a:r>
              <a:rPr lang="nl-NL" dirty="0">
                <a:latin typeface="Segoe Print" panose="02000600000000000000" pitchFamily="2" charset="0"/>
              </a:rPr>
              <a:t>“Invulling zorgniveau 2 en 3 bij een vermoeden van ernstige enkelvoudige dyslexie”</a:t>
            </a:r>
          </a:p>
        </p:txBody>
      </p:sp>
      <p:sp>
        <p:nvSpPr>
          <p:cNvPr id="8" name="Rechthoek 7">
            <a:extLst>
              <a:ext uri="{FF2B5EF4-FFF2-40B4-BE49-F238E27FC236}">
                <a16:creationId xmlns:a16="http://schemas.microsoft.com/office/drawing/2014/main" id="{B4136DC1-A4DB-46E2-BC44-10099BCA064B}"/>
              </a:ext>
            </a:extLst>
          </p:cNvPr>
          <p:cNvSpPr/>
          <p:nvPr/>
        </p:nvSpPr>
        <p:spPr>
          <a:xfrm rot="701746">
            <a:off x="5670306" y="3711961"/>
            <a:ext cx="2243894" cy="1200329"/>
          </a:xfrm>
          <a:prstGeom prst="rect">
            <a:avLst/>
          </a:prstGeom>
        </p:spPr>
        <p:txBody>
          <a:bodyPr wrap="square">
            <a:spAutoFit/>
          </a:bodyPr>
          <a:lstStyle/>
          <a:p>
            <a:pPr algn="ctr"/>
            <a:r>
              <a:rPr lang="nl-NL" dirty="0">
                <a:latin typeface="Segoe Print" panose="02000600000000000000" pitchFamily="2" charset="0"/>
              </a:rPr>
              <a:t>Richtlijn </a:t>
            </a:r>
          </a:p>
          <a:p>
            <a:pPr algn="ctr"/>
            <a:endParaRPr lang="nl-NL" dirty="0">
              <a:latin typeface="Segoe Print" panose="02000600000000000000" pitchFamily="2" charset="0"/>
            </a:endParaRPr>
          </a:p>
          <a:p>
            <a:pPr algn="ctr"/>
            <a:r>
              <a:rPr lang="nl-NL" dirty="0">
                <a:latin typeface="Segoe Print" panose="02000600000000000000" pitchFamily="2" charset="0"/>
              </a:rPr>
              <a:t>‘Omgaan met doublure bij EED’</a:t>
            </a:r>
          </a:p>
        </p:txBody>
      </p:sp>
    </p:spTree>
    <p:extLst>
      <p:ext uri="{BB962C8B-B14F-4D97-AF65-F5344CB8AC3E}">
        <p14:creationId xmlns:p14="http://schemas.microsoft.com/office/powerpoint/2010/main" val="170028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9164" y="1202227"/>
            <a:ext cx="7334102" cy="572622"/>
          </a:xfrm>
        </p:spPr>
        <p:txBody>
          <a:bodyPr/>
          <a:lstStyle/>
          <a:p>
            <a:r>
              <a:rPr lang="nl-NL" dirty="0"/>
              <a:t>Leesprobleem of dyslexie?</a:t>
            </a:r>
          </a:p>
        </p:txBody>
      </p:sp>
      <p:sp>
        <p:nvSpPr>
          <p:cNvPr id="4" name="Gelijkbenige driehoek 3"/>
          <p:cNvSpPr/>
          <p:nvPr/>
        </p:nvSpPr>
        <p:spPr>
          <a:xfrm>
            <a:off x="133814" y="811176"/>
            <a:ext cx="8943278" cy="5834951"/>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00000"/>
                </a:solidFill>
              </a:rPr>
              <a:t>Goed leesonderwijs (100%)</a:t>
            </a:r>
          </a:p>
        </p:txBody>
      </p:sp>
      <p:pic>
        <p:nvPicPr>
          <p:cNvPr id="5" name="Afbeelding 4"/>
          <p:cNvPicPr>
            <a:picLocks noChangeAspect="1"/>
          </p:cNvPicPr>
          <p:nvPr/>
        </p:nvPicPr>
        <p:blipFill>
          <a:blip r:embed="rId2"/>
          <a:stretch>
            <a:fillRect/>
          </a:stretch>
        </p:blipFill>
        <p:spPr>
          <a:xfrm>
            <a:off x="803985" y="4720490"/>
            <a:ext cx="3042230" cy="1986417"/>
          </a:xfrm>
          <a:prstGeom prst="rect">
            <a:avLst/>
          </a:prstGeom>
        </p:spPr>
      </p:pic>
      <p:sp>
        <p:nvSpPr>
          <p:cNvPr id="9" name="Gelijkbenige driehoek 8"/>
          <p:cNvSpPr/>
          <p:nvPr/>
        </p:nvSpPr>
        <p:spPr>
          <a:xfrm>
            <a:off x="1550021" y="840339"/>
            <a:ext cx="6099716" cy="3943534"/>
          </a:xfrm>
          <a:prstGeom prst="triangle">
            <a:avLst>
              <a:gd name="adj" fmla="val 5016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00000"/>
                </a:solidFill>
              </a:rPr>
              <a:t>Extra hulp van de leerkracht en ouders (25%)</a:t>
            </a:r>
          </a:p>
        </p:txBody>
      </p:sp>
      <p:sp>
        <p:nvSpPr>
          <p:cNvPr id="8" name="Lijntoelichting 1 7"/>
          <p:cNvSpPr/>
          <p:nvPr/>
        </p:nvSpPr>
        <p:spPr>
          <a:xfrm>
            <a:off x="7640005" y="3971863"/>
            <a:ext cx="1227529" cy="582809"/>
          </a:xfrm>
          <a:prstGeom prst="borderCallout1">
            <a:avLst>
              <a:gd name="adj1" fmla="val 18750"/>
              <a:gd name="adj2" fmla="val -8333"/>
              <a:gd name="adj3" fmla="val 152464"/>
              <a:gd name="adj4" fmla="val -4350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Niveau 1</a:t>
            </a:r>
          </a:p>
        </p:txBody>
      </p:sp>
      <p:sp>
        <p:nvSpPr>
          <p:cNvPr id="10" name="Lijntoelichting 1 9"/>
          <p:cNvSpPr/>
          <p:nvPr/>
        </p:nvSpPr>
        <p:spPr>
          <a:xfrm>
            <a:off x="7649732" y="3107704"/>
            <a:ext cx="1217802" cy="582809"/>
          </a:xfrm>
          <a:prstGeom prst="borderCallout1">
            <a:avLst>
              <a:gd name="adj1" fmla="val 18750"/>
              <a:gd name="adj2" fmla="val -8333"/>
              <a:gd name="adj3" fmla="val 118421"/>
              <a:gd name="adj4" fmla="val -837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Niveau 2</a:t>
            </a:r>
          </a:p>
        </p:txBody>
      </p:sp>
      <p:sp>
        <p:nvSpPr>
          <p:cNvPr id="11" name="Gelijkbenige driehoek 10"/>
          <p:cNvSpPr/>
          <p:nvPr/>
        </p:nvSpPr>
        <p:spPr>
          <a:xfrm>
            <a:off x="2843562" y="851489"/>
            <a:ext cx="3512634" cy="2226248"/>
          </a:xfrm>
          <a:prstGeom prst="triangle">
            <a:avLst>
              <a:gd name="adj" fmla="val 500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00000"/>
                </a:solidFill>
              </a:rPr>
              <a:t>Speciale hulp op school en thuis (10%)</a:t>
            </a:r>
          </a:p>
        </p:txBody>
      </p:sp>
      <p:sp>
        <p:nvSpPr>
          <p:cNvPr id="12" name="Lijntoelichting 1 11"/>
          <p:cNvSpPr/>
          <p:nvPr/>
        </p:nvSpPr>
        <p:spPr>
          <a:xfrm>
            <a:off x="7649737" y="2160236"/>
            <a:ext cx="1213178" cy="582809"/>
          </a:xfrm>
          <a:prstGeom prst="borderCallout1">
            <a:avLst>
              <a:gd name="adj1" fmla="val 18750"/>
              <a:gd name="adj2" fmla="val -8333"/>
              <a:gd name="adj3" fmla="val 65136"/>
              <a:gd name="adj4" fmla="val -1578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Niveau 3</a:t>
            </a:r>
          </a:p>
        </p:txBody>
      </p:sp>
      <p:sp>
        <p:nvSpPr>
          <p:cNvPr id="13" name="Gelijkbenige driehoek 12"/>
          <p:cNvSpPr/>
          <p:nvPr/>
        </p:nvSpPr>
        <p:spPr>
          <a:xfrm>
            <a:off x="3590692" y="840338"/>
            <a:ext cx="2018369" cy="1296401"/>
          </a:xfrm>
          <a:prstGeom prst="triangle">
            <a:avLst>
              <a:gd name="adj" fmla="val 5009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0000"/>
                </a:solidFill>
              </a:rPr>
              <a:t>EED-zorg (3,6%)</a:t>
            </a:r>
          </a:p>
        </p:txBody>
      </p:sp>
      <p:sp>
        <p:nvSpPr>
          <p:cNvPr id="14" name="Lijntoelichting 1 13"/>
          <p:cNvSpPr/>
          <p:nvPr/>
        </p:nvSpPr>
        <p:spPr>
          <a:xfrm>
            <a:off x="7648901" y="1263108"/>
            <a:ext cx="1214014" cy="582809"/>
          </a:xfrm>
          <a:prstGeom prst="borderCallout1">
            <a:avLst>
              <a:gd name="adj1" fmla="val 18750"/>
              <a:gd name="adj2" fmla="val -8333"/>
              <a:gd name="adj3" fmla="val 54775"/>
              <a:gd name="adj4" fmla="val -21637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Niveau 4</a:t>
            </a:r>
          </a:p>
        </p:txBody>
      </p:sp>
    </p:spTree>
    <p:extLst>
      <p:ext uri="{BB962C8B-B14F-4D97-AF65-F5344CB8AC3E}">
        <p14:creationId xmlns:p14="http://schemas.microsoft.com/office/powerpoint/2010/main" val="297816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8"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414F9-A42B-4D5B-B51B-B3CC724E5B34}"/>
              </a:ext>
            </a:extLst>
          </p:cNvPr>
          <p:cNvSpPr>
            <a:spLocks noGrp="1"/>
          </p:cNvSpPr>
          <p:nvPr>
            <p:ph type="ctrTitle"/>
          </p:nvPr>
        </p:nvSpPr>
        <p:spPr>
          <a:xfrm>
            <a:off x="942535" y="822960"/>
            <a:ext cx="7643251" cy="572622"/>
          </a:xfrm>
        </p:spPr>
        <p:txBody>
          <a:bodyPr>
            <a:noAutofit/>
          </a:bodyPr>
          <a:lstStyle/>
          <a:p>
            <a:r>
              <a:rPr lang="nl-NL" sz="3600" dirty="0"/>
              <a:t>Handreiking</a:t>
            </a:r>
          </a:p>
        </p:txBody>
      </p:sp>
      <p:sp>
        <p:nvSpPr>
          <p:cNvPr id="3" name="Ondertitel 2">
            <a:extLst>
              <a:ext uri="{FF2B5EF4-FFF2-40B4-BE49-F238E27FC236}">
                <a16:creationId xmlns:a16="http://schemas.microsoft.com/office/drawing/2014/main" id="{8934FFE9-0C95-4E04-9E77-C76677D4AD92}"/>
              </a:ext>
            </a:extLst>
          </p:cNvPr>
          <p:cNvSpPr>
            <a:spLocks noGrp="1"/>
          </p:cNvSpPr>
          <p:nvPr>
            <p:ph type="subTitle" idx="1"/>
          </p:nvPr>
        </p:nvSpPr>
        <p:spPr>
          <a:xfrm>
            <a:off x="829994" y="1730326"/>
            <a:ext cx="7762996" cy="4304714"/>
          </a:xfrm>
        </p:spPr>
        <p:txBody>
          <a:bodyPr>
            <a:normAutofit/>
          </a:bodyPr>
          <a:lstStyle/>
          <a:p>
            <a:pPr marL="285750" indent="-285750">
              <a:buFont typeface="Arial" panose="020B0604020202020204" pitchFamily="34" charset="0"/>
              <a:buChar char="•"/>
            </a:pPr>
            <a:r>
              <a:rPr lang="nl-NL" sz="2000" dirty="0">
                <a:latin typeface="+mn-lt"/>
              </a:rPr>
              <a:t>Beschrijft wat verwacht wordt van scholen om de hardnekkigheid en achterstand aan te tonen op ondersteuningsniveau 2 en 3 op procesniveau en inhoudsniveau</a:t>
            </a:r>
          </a:p>
          <a:p>
            <a:pPr marL="285750" indent="-285750">
              <a:buFont typeface="Arial" panose="020B0604020202020204" pitchFamily="34" charset="0"/>
              <a:buChar char="•"/>
            </a:pPr>
            <a:r>
              <a:rPr lang="nl-NL" sz="2000" dirty="0">
                <a:latin typeface="+mn-lt"/>
              </a:rPr>
              <a:t>Geschreven door een werkgroep vanuit NKD-BARD (aanbieders, samenwerkingsverband, EN, onderwijsveld), voorgelegd aan OCW</a:t>
            </a:r>
          </a:p>
          <a:p>
            <a:pPr marL="285750" indent="-285750">
              <a:buFont typeface="Arial" panose="020B0604020202020204" pitchFamily="34" charset="0"/>
              <a:buChar char="•"/>
            </a:pPr>
            <a:r>
              <a:rPr lang="nl-NL" sz="2000" dirty="0">
                <a:latin typeface="+mn-lt"/>
              </a:rPr>
              <a:t>Doelgroepen: </a:t>
            </a:r>
          </a:p>
          <a:p>
            <a:pPr lvl="1" algn="l"/>
            <a:r>
              <a:rPr lang="nl-NL" dirty="0">
                <a:solidFill>
                  <a:srgbClr val="820056"/>
                </a:solidFill>
              </a:rPr>
              <a:t>- Scholen (leerkrachten, RT-</a:t>
            </a:r>
            <a:r>
              <a:rPr lang="nl-NL" dirty="0" err="1">
                <a:solidFill>
                  <a:srgbClr val="820056"/>
                </a:solidFill>
              </a:rPr>
              <a:t>ers</a:t>
            </a:r>
            <a:r>
              <a:rPr lang="nl-NL" dirty="0">
                <a:solidFill>
                  <a:srgbClr val="820056"/>
                </a:solidFill>
              </a:rPr>
              <a:t> en IB-</a:t>
            </a:r>
            <a:r>
              <a:rPr lang="nl-NL" dirty="0" err="1">
                <a:solidFill>
                  <a:srgbClr val="820056"/>
                </a:solidFill>
              </a:rPr>
              <a:t>ers</a:t>
            </a:r>
            <a:r>
              <a:rPr lang="nl-NL" dirty="0">
                <a:solidFill>
                  <a:srgbClr val="820056"/>
                </a:solidFill>
              </a:rPr>
              <a:t>)</a:t>
            </a:r>
          </a:p>
          <a:p>
            <a:pPr lvl="1" algn="l"/>
            <a:r>
              <a:rPr lang="nl-NL" dirty="0">
                <a:solidFill>
                  <a:srgbClr val="820056"/>
                </a:solidFill>
              </a:rPr>
              <a:t>- </a:t>
            </a:r>
            <a:r>
              <a:rPr lang="nl-NL" dirty="0" err="1">
                <a:solidFill>
                  <a:srgbClr val="820056"/>
                </a:solidFill>
              </a:rPr>
              <a:t>SWV’s</a:t>
            </a:r>
            <a:r>
              <a:rPr lang="nl-NL" dirty="0">
                <a:solidFill>
                  <a:srgbClr val="820056"/>
                </a:solidFill>
              </a:rPr>
              <a:t> (vertaalslag basisondersteuning)</a:t>
            </a:r>
          </a:p>
          <a:p>
            <a:pPr lvl="1" algn="l"/>
            <a:r>
              <a:rPr lang="nl-NL" dirty="0">
                <a:solidFill>
                  <a:srgbClr val="820056"/>
                </a:solidFill>
              </a:rPr>
              <a:t>- Zorgaanbieders (toetsen dossier en </a:t>
            </a:r>
            <a:r>
              <a:rPr lang="nl-NL" dirty="0" err="1">
                <a:solidFill>
                  <a:srgbClr val="820056"/>
                </a:solidFill>
              </a:rPr>
              <a:t>pre-advies</a:t>
            </a:r>
            <a:r>
              <a:rPr lang="nl-NL" dirty="0">
                <a:solidFill>
                  <a:srgbClr val="820056"/>
                </a:solidFill>
              </a:rPr>
              <a:t>)</a:t>
            </a:r>
          </a:p>
          <a:p>
            <a:pPr lvl="1" algn="l"/>
            <a:r>
              <a:rPr lang="nl-NL" dirty="0">
                <a:solidFill>
                  <a:srgbClr val="820056"/>
                </a:solidFill>
              </a:rPr>
              <a:t>- Besturen (beoordelen kwaliteit basisondersteuning)</a:t>
            </a:r>
          </a:p>
          <a:p>
            <a:pPr lvl="1" algn="l"/>
            <a:r>
              <a:rPr lang="nl-NL" dirty="0">
                <a:solidFill>
                  <a:srgbClr val="820056"/>
                </a:solidFill>
              </a:rPr>
              <a:t>- Gemeenten (toetsing dossier, monitoren kwaliteit van zorg)</a:t>
            </a:r>
          </a:p>
          <a:p>
            <a:endParaRPr lang="nl-NL" dirty="0"/>
          </a:p>
        </p:txBody>
      </p:sp>
    </p:spTree>
    <p:extLst>
      <p:ext uri="{BB962C8B-B14F-4D97-AF65-F5344CB8AC3E}">
        <p14:creationId xmlns:p14="http://schemas.microsoft.com/office/powerpoint/2010/main" val="993422869"/>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0601NKDpraktijkenin ONLverband.ppt.potx" id="{47ED755E-539C-423C-881C-68BB04451DBB}" vid="{8C1D567A-5082-488F-BA49-70A2107981C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70601NKDpraktijkenin ONLverband.ppt.potx" id="{47ED755E-539C-423C-881C-68BB04451DBB}" vid="{00514D47-917E-4F17-A8BB-EC0599D2379E}"/>
    </a:ext>
  </a:ext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70601NKDpraktijkenin ONLverband.ppt.potx" id="{47ED755E-539C-423C-881C-68BB04451DBB}" vid="{6D1B85F9-C19C-4A8D-9069-3E9900AD0126}"/>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20170601NKDpraktijkenin ONLverband.ppt</Template>
  <TotalTime>352</TotalTime>
  <Words>890</Words>
  <Application>Microsoft Office PowerPoint</Application>
  <PresentationFormat>Diavoorstelling (4:3)</PresentationFormat>
  <Paragraphs>191</Paragraphs>
  <Slides>25</Slides>
  <Notes>9</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25</vt:i4>
      </vt:variant>
    </vt:vector>
  </HeadingPairs>
  <TitlesOfParts>
    <vt:vector size="34" baseType="lpstr">
      <vt:lpstr>Arial</vt:lpstr>
      <vt:lpstr>Arial</vt:lpstr>
      <vt:lpstr>Arial     </vt:lpstr>
      <vt:lpstr>Calibri</vt:lpstr>
      <vt:lpstr>Segoe Print</vt:lpstr>
      <vt:lpstr>Times New Roman</vt:lpstr>
      <vt:lpstr>Office-thema</vt:lpstr>
      <vt:lpstr>Kantoorthema</vt:lpstr>
      <vt:lpstr>1_Kantoorthema</vt:lpstr>
      <vt:lpstr>PowerPoint-presentatie</vt:lpstr>
      <vt:lpstr> Agenda</vt:lpstr>
      <vt:lpstr> Agenda</vt:lpstr>
      <vt:lpstr>Vanaf 1 januari 2017 tot nu</vt:lpstr>
      <vt:lpstr>Voorstellen</vt:lpstr>
      <vt:lpstr> Agenda</vt:lpstr>
      <vt:lpstr>Handreiking en richtlijn</vt:lpstr>
      <vt:lpstr>Leesprobleem of dyslexie?</vt:lpstr>
      <vt:lpstr>Handreiking</vt:lpstr>
      <vt:lpstr>Stapelen</vt:lpstr>
      <vt:lpstr>Sleutelbegrippen</vt:lpstr>
      <vt:lpstr>PowerPoint-presentatie</vt:lpstr>
      <vt:lpstr>PowerPoint-presentatie</vt:lpstr>
      <vt:lpstr>PowerPoint-presentatie</vt:lpstr>
      <vt:lpstr>Vragen over de handreiking</vt:lpstr>
      <vt:lpstr>Richtlijn doublure</vt:lpstr>
      <vt:lpstr>PowerPoint-presentatie</vt:lpstr>
      <vt:lpstr>Vragen over de richtlijn</vt:lpstr>
      <vt:lpstr> Agenda</vt:lpstr>
      <vt:lpstr>Placematopdracht</vt:lpstr>
      <vt:lpstr>Placemat</vt:lpstr>
      <vt:lpstr> Agenda</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Marijke van Grafhorst</dc:creator>
  <cp:lastModifiedBy>NKD</cp:lastModifiedBy>
  <cp:revision>39</cp:revision>
  <cp:lastPrinted>2018-02-06T09:36:39Z</cp:lastPrinted>
  <dcterms:created xsi:type="dcterms:W3CDTF">2017-11-13T10:18:41Z</dcterms:created>
  <dcterms:modified xsi:type="dcterms:W3CDTF">2018-02-06T09:37:02Z</dcterms:modified>
</cp:coreProperties>
</file>